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7"/>
  </p:notesMasterIdLst>
  <p:sldIdLst>
    <p:sldId id="312" r:id="rId6"/>
    <p:sldId id="259" r:id="rId7"/>
    <p:sldId id="311" r:id="rId8"/>
    <p:sldId id="317" r:id="rId9"/>
    <p:sldId id="315" r:id="rId10"/>
    <p:sldId id="291" r:id="rId11"/>
    <p:sldId id="260" r:id="rId12"/>
    <p:sldId id="261" r:id="rId13"/>
    <p:sldId id="294" r:id="rId14"/>
    <p:sldId id="295" r:id="rId15"/>
    <p:sldId id="318"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74" autoAdjust="0"/>
    <p:restoredTop sz="69697" autoAdjust="0"/>
  </p:normalViewPr>
  <p:slideViewPr>
    <p:cSldViewPr snapToGrid="0">
      <p:cViewPr varScale="1">
        <p:scale>
          <a:sx n="71" d="100"/>
          <a:sy n="71" d="100"/>
        </p:scale>
        <p:origin x="1500" y="36"/>
      </p:cViewPr>
      <p:guideLst/>
    </p:cSldViewPr>
  </p:slideViewPr>
  <p:outlineViewPr>
    <p:cViewPr>
      <p:scale>
        <a:sx n="33" d="100"/>
        <a:sy n="33" d="100"/>
      </p:scale>
      <p:origin x="0" y="-4398"/>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78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C5626F-BD8D-4AAD-8B51-A4FAC297B4D5}" type="datetimeFigureOut">
              <a:rPr kumimoji="1" lang="ja-JP" altLang="en-US" smtClean="0"/>
              <a:t>2026/6/22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1CD5C8-0171-4436-AF42-0A14885C27CA}" type="slidenum">
              <a:rPr kumimoji="1" lang="ja-JP" altLang="en-US" smtClean="0"/>
              <a:t>‹#›</a:t>
            </a:fld>
            <a:endParaRPr kumimoji="1" lang="ja-JP" altLang="en-US"/>
          </a:p>
        </p:txBody>
      </p:sp>
    </p:spTree>
    <p:extLst>
      <p:ext uri="{BB962C8B-B14F-4D97-AF65-F5344CB8AC3E}">
        <p14:creationId xmlns:p14="http://schemas.microsoft.com/office/powerpoint/2010/main" val="11672113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9282A343-0BD2-4A67-B67B-D19120095541}" type="slidenum">
              <a:rPr lang="en-US" altLang="ja-JP"/>
              <a:pPr/>
              <a:t>1</a:t>
            </a:fld>
            <a:endParaRPr lang="en-US" altLang="ja-JP"/>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altLang="ja-JP" dirty="0"/>
          </a:p>
          <a:p>
            <a:pPr eaLnBrk="1" hangingPunct="1"/>
            <a:endParaRPr lang="ja-JP" altLang="ja-JP" dirty="0"/>
          </a:p>
        </p:txBody>
      </p:sp>
      <p:sp>
        <p:nvSpPr>
          <p:cNvPr id="2" name="テキスト ボックス 1">
            <a:extLst>
              <a:ext uri="{FF2B5EF4-FFF2-40B4-BE49-F238E27FC236}">
                <a16:creationId xmlns:a16="http://schemas.microsoft.com/office/drawing/2014/main" id="{041875E3-9B28-4CB4-B1C8-CA9FE3A10E9F}"/>
              </a:ext>
            </a:extLst>
          </p:cNvPr>
          <p:cNvSpPr txBox="1"/>
          <p:nvPr/>
        </p:nvSpPr>
        <p:spPr>
          <a:xfrm>
            <a:off x="1155032" y="5486400"/>
            <a:ext cx="4801314" cy="1654748"/>
          </a:xfrm>
          <a:prstGeom prst="rect">
            <a:avLst/>
          </a:prstGeom>
          <a:noFill/>
        </p:spPr>
        <p:txBody>
          <a:bodyPr wrap="none" rtlCol="0">
            <a:spAutoFit/>
          </a:bodyPr>
          <a:lstStyle/>
          <a:p>
            <a:pPr>
              <a:lnSpc>
                <a:spcPct val="200000"/>
              </a:lnSpc>
            </a:pPr>
            <a:r>
              <a:rPr kumimoji="1" lang="ja-JP" altLang="en-US" b="0" dirty="0">
                <a:solidFill>
                  <a:srgbClr val="FF0000"/>
                </a:solidFill>
                <a:latin typeface="HG丸ｺﾞｼｯｸM-PRO" panose="020F0600000000000000" pitchFamily="50" charset="-128"/>
                <a:ea typeface="HG丸ｺﾞｼｯｸM-PRO" panose="020F0600000000000000" pitchFamily="50" charset="-128"/>
              </a:rPr>
              <a:t>只今より</a:t>
            </a:r>
            <a:endParaRPr kumimoji="1" lang="en-US" altLang="ja-JP" b="0" dirty="0">
              <a:solidFill>
                <a:srgbClr val="FF0000"/>
              </a:solidFill>
              <a:latin typeface="HG丸ｺﾞｼｯｸM-PRO" panose="020F0600000000000000" pitchFamily="50" charset="-128"/>
              <a:ea typeface="HG丸ｺﾞｼｯｸM-PRO" panose="020F0600000000000000" pitchFamily="50" charset="-128"/>
            </a:endParaRPr>
          </a:p>
          <a:p>
            <a:pPr>
              <a:lnSpc>
                <a:spcPct val="200000"/>
              </a:lnSpc>
            </a:pPr>
            <a:r>
              <a:rPr lang="ja-JP" altLang="en-US" b="0" dirty="0">
                <a:solidFill>
                  <a:srgbClr val="FF0000"/>
                </a:solidFill>
                <a:latin typeface="HG丸ｺﾞｼｯｸM-PRO" panose="020F0600000000000000" pitchFamily="50" charset="-128"/>
                <a:ea typeface="HG丸ｺﾞｼｯｸM-PRO" panose="020F0600000000000000" pitchFamily="50" charset="-128"/>
              </a:rPr>
              <a:t>神奈川労務安全衛生協会　小田原支部</a:t>
            </a:r>
            <a:endParaRPr lang="en-US" altLang="ja-JP" b="0" dirty="0">
              <a:solidFill>
                <a:srgbClr val="FF0000"/>
              </a:solidFill>
              <a:latin typeface="HG丸ｺﾞｼｯｸM-PRO" panose="020F0600000000000000" pitchFamily="50" charset="-128"/>
              <a:ea typeface="HG丸ｺﾞｼｯｸM-PRO" panose="020F0600000000000000" pitchFamily="50" charset="-128"/>
            </a:endParaRPr>
          </a:p>
          <a:p>
            <a:pPr>
              <a:lnSpc>
                <a:spcPct val="200000"/>
              </a:lnSpc>
            </a:pPr>
            <a:r>
              <a:rPr lang="ja-JP" altLang="en-US" b="0" dirty="0">
                <a:solidFill>
                  <a:srgbClr val="FF0000"/>
                </a:solidFill>
                <a:latin typeface="HG丸ｺﾞｼｯｸM-PRO" panose="020F0600000000000000" pitchFamily="50" charset="-128"/>
                <a:ea typeface="HG丸ｺﾞｼｯｸM-PRO" panose="020F0600000000000000" pitchFamily="50" charset="-128"/>
              </a:rPr>
              <a:t>開催による</a:t>
            </a:r>
            <a:r>
              <a:rPr kumimoji="1" lang="ja-JP" altLang="en-US" b="0" dirty="0">
                <a:solidFill>
                  <a:srgbClr val="FF0000"/>
                </a:solidFill>
                <a:latin typeface="HG丸ｺﾞｼｯｸM-PRO" panose="020F0600000000000000" pitchFamily="50" charset="-128"/>
                <a:ea typeface="HG丸ｺﾞｼｯｸM-PRO" panose="020F0600000000000000" pitchFamily="50" charset="-128"/>
              </a:rPr>
              <a:t>危険体感研修を開始いたします。</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以上、まとめますと、この危険体感研修の狙いはは、このようになります。</a:t>
            </a:r>
            <a:endParaRPr kumimoji="1" lang="en-US" altLang="ja-JP" dirty="0"/>
          </a:p>
          <a:p>
            <a:r>
              <a:rPr kumimoji="1" lang="ja-JP" altLang="en-US" dirty="0"/>
              <a:t>　＜クリックして、プレゼンシートを読み上げる＞</a:t>
            </a:r>
            <a:endParaRPr kumimoji="1" lang="en-US" altLang="ja-JP" dirty="0"/>
          </a:p>
          <a:p>
            <a:endParaRPr kumimoji="1" lang="en-US" altLang="ja-JP" dirty="0"/>
          </a:p>
          <a:p>
            <a:r>
              <a:rPr kumimoji="1" lang="ja-JP" altLang="en-US" dirty="0"/>
              <a:t>・　最後に、</a:t>
            </a:r>
            <a:endParaRPr kumimoji="1" lang="en-US" altLang="ja-JP" dirty="0"/>
          </a:p>
          <a:p>
            <a:r>
              <a:rPr kumimoji="1" lang="ja-JP" altLang="en-US" dirty="0"/>
              <a:t>・　この危険体感研修は、すべて安全に体験できるように設計されています。</a:t>
            </a:r>
            <a:endParaRPr kumimoji="1" lang="en-US" altLang="ja-JP" dirty="0"/>
          </a:p>
          <a:p>
            <a:r>
              <a:rPr kumimoji="1" lang="ja-JP" altLang="en-US" dirty="0"/>
              <a:t>・　各コンテンツの体験に当たっては、確実に保護具等を着用し、専任講師の注意事項</a:t>
            </a:r>
            <a:endParaRPr kumimoji="1" lang="en-US" altLang="ja-JP" dirty="0"/>
          </a:p>
          <a:p>
            <a:r>
              <a:rPr kumimoji="1" lang="ja-JP" altLang="en-US" dirty="0"/>
              <a:t>　　を守るようにお願いします。</a:t>
            </a:r>
          </a:p>
        </p:txBody>
      </p:sp>
      <p:sp>
        <p:nvSpPr>
          <p:cNvPr id="4" name="スライド番号プレースホルダー 3"/>
          <p:cNvSpPr>
            <a:spLocks noGrp="1"/>
          </p:cNvSpPr>
          <p:nvPr>
            <p:ph type="sldNum" sz="quarter" idx="5"/>
          </p:nvPr>
        </p:nvSpPr>
        <p:spPr/>
        <p:txBody>
          <a:bodyPr/>
          <a:lstStyle/>
          <a:p>
            <a:pPr>
              <a:defRPr/>
            </a:pPr>
            <a:fld id="{FE6D09BB-3DFF-49A9-A333-770584211C82}" type="slidenum">
              <a:rPr lang="en-US" altLang="ja-JP" smtClean="0"/>
              <a:pPr>
                <a:defRPr/>
              </a:pPr>
              <a:t>10</a:t>
            </a:fld>
            <a:endParaRPr lang="en-US" altLang="ja-JP"/>
          </a:p>
        </p:txBody>
      </p:sp>
    </p:spTree>
    <p:extLst>
      <p:ext uri="{BB962C8B-B14F-4D97-AF65-F5344CB8AC3E}">
        <p14:creationId xmlns:p14="http://schemas.microsoft.com/office/powerpoint/2010/main" val="1580700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313B4-BA7A-6E47-1896-806AE3FFC5C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A22258F-8876-04C9-A27B-C203C7BEF91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6E166CE-ABFE-A0D2-C090-48B653BF915E}"/>
              </a:ext>
            </a:extLst>
          </p:cNvPr>
          <p:cNvSpPr>
            <a:spLocks noGrp="1"/>
          </p:cNvSpPr>
          <p:nvPr>
            <p:ph type="body" idx="1"/>
          </p:nvPr>
        </p:nvSpPr>
        <p:spPr/>
        <p:txBody>
          <a:bodyPr/>
          <a:lstStyle/>
          <a:p>
            <a:r>
              <a:rPr kumimoji="1" lang="ja-JP" altLang="en-US" dirty="0"/>
              <a:t>・　本、講習プログラムは、グループにより、</a:t>
            </a:r>
            <a:r>
              <a:rPr kumimoji="1" lang="en-US" altLang="ja-JP" dirty="0" err="1"/>
              <a:t>PartⅠ</a:t>
            </a:r>
            <a:r>
              <a:rPr kumimoji="1" lang="ja-JP" altLang="en-US" dirty="0"/>
              <a:t>、</a:t>
            </a:r>
            <a:r>
              <a:rPr kumimoji="1" lang="en-US" altLang="ja-JP" dirty="0" err="1"/>
              <a:t>PartⅡ</a:t>
            </a:r>
            <a:r>
              <a:rPr kumimoji="1" lang="ja-JP" altLang="en-US" dirty="0"/>
              <a:t>の順番が入れ替わります。</a:t>
            </a:r>
            <a:endParaRPr kumimoji="1" lang="en-US" altLang="ja-JP" dirty="0"/>
          </a:p>
          <a:p>
            <a:r>
              <a:rPr kumimoji="1" lang="ja-JP" altLang="en-US" dirty="0"/>
              <a:t>・　また、居室移動もあります。　誘導するスタッフに従って、安全に終了できるよう</a:t>
            </a:r>
            <a:endParaRPr kumimoji="1" lang="en-US" altLang="ja-JP" dirty="0"/>
          </a:p>
          <a:p>
            <a:r>
              <a:rPr kumimoji="1" lang="ja-JP" altLang="en-US" dirty="0"/>
              <a:t>　　ご協力のほど、よろしくお願いいたします。</a:t>
            </a:r>
            <a:endParaRPr kumimoji="1" lang="en-US" altLang="ja-JP" dirty="0"/>
          </a:p>
          <a:p>
            <a:endParaRPr kumimoji="1" lang="en-US" altLang="ja-JP" dirty="0"/>
          </a:p>
          <a:p>
            <a:r>
              <a:rPr kumimoji="1" lang="ja-JP" altLang="en-US" dirty="0"/>
              <a:t>・　以上、導入説明を終わります。　　ご安全に！！　</a:t>
            </a:r>
            <a:endParaRPr kumimoji="1" lang="en-US" altLang="ja-JP" dirty="0"/>
          </a:p>
        </p:txBody>
      </p:sp>
      <p:sp>
        <p:nvSpPr>
          <p:cNvPr id="4" name="スライド番号プレースホルダー 3">
            <a:extLst>
              <a:ext uri="{FF2B5EF4-FFF2-40B4-BE49-F238E27FC236}">
                <a16:creationId xmlns:a16="http://schemas.microsoft.com/office/drawing/2014/main" id="{CA974C36-D2F3-3B97-05D1-A9B11955427E}"/>
              </a:ext>
            </a:extLst>
          </p:cNvPr>
          <p:cNvSpPr>
            <a:spLocks noGrp="1"/>
          </p:cNvSpPr>
          <p:nvPr>
            <p:ph type="sldNum" sz="quarter" idx="5"/>
          </p:nvPr>
        </p:nvSpPr>
        <p:spPr/>
        <p:txBody>
          <a:bodyPr/>
          <a:lstStyle/>
          <a:p>
            <a:pPr>
              <a:defRPr/>
            </a:pPr>
            <a:fld id="{FE6D09BB-3DFF-49A9-A333-770584211C82}" type="slidenum">
              <a:rPr lang="en-US" altLang="ja-JP" smtClean="0"/>
              <a:pPr>
                <a:defRPr/>
              </a:pPr>
              <a:t>11</a:t>
            </a:fld>
            <a:endParaRPr lang="en-US" altLang="ja-JP"/>
          </a:p>
        </p:txBody>
      </p:sp>
    </p:spTree>
    <p:extLst>
      <p:ext uri="{BB962C8B-B14F-4D97-AF65-F5344CB8AC3E}">
        <p14:creationId xmlns:p14="http://schemas.microsoft.com/office/powerpoint/2010/main" val="104418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CD115508-8C3B-4E33-A165-306AA11EBC8F}" type="slidenum">
              <a:rPr lang="en-US" altLang="ja-JP"/>
              <a:pPr/>
              <a:t>2</a:t>
            </a:fld>
            <a:endParaRPr lang="en-US" altLang="ja-JP"/>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lnSpc>
                <a:spcPct val="150000"/>
              </a:lnSpc>
            </a:pPr>
            <a:r>
              <a:rPr lang="ja-JP" altLang="en-US" dirty="0">
                <a:latin typeface="HG丸ｺﾞｼｯｸM-PRO" panose="020F0600000000000000" pitchFamily="50" charset="-128"/>
                <a:ea typeface="HG丸ｺﾞｼｯｸM-PRO" panose="020F0600000000000000" pitchFamily="50" charset="-128"/>
              </a:rPr>
              <a:t>・　それでは、これからリニューアルしました危険体感研修をスタートします。</a:t>
            </a:r>
            <a:endParaRPr lang="en-US" altLang="ja-JP" dirty="0">
              <a:latin typeface="HG丸ｺﾞｼｯｸM-PRO" panose="020F0600000000000000" pitchFamily="50" charset="-128"/>
              <a:ea typeface="HG丸ｺﾞｼｯｸM-PRO" panose="020F0600000000000000" pitchFamily="50" charset="-128"/>
            </a:endParaRPr>
          </a:p>
          <a:p>
            <a:pPr eaLnBrk="1" hangingPunct="1">
              <a:lnSpc>
                <a:spcPct val="150000"/>
              </a:lnSpc>
            </a:pPr>
            <a:r>
              <a:rPr lang="ja-JP" altLang="en-US" dirty="0">
                <a:latin typeface="HG丸ｺﾞｼｯｸM-PRO" panose="020F0600000000000000" pitchFamily="50" charset="-128"/>
                <a:ea typeface="HG丸ｺﾞｼｯｸM-PRO" panose="020F0600000000000000" pitchFamily="50" charset="-128"/>
              </a:rPr>
              <a:t>・　わたくしは、神奈川労務安全衛生協会、小田原支部　安全部会の　・・・・・　と申します。</a:t>
            </a:r>
            <a:endParaRPr lang="en-US" altLang="ja-JP" dirty="0">
              <a:latin typeface="HG丸ｺﾞｼｯｸM-PRO" panose="020F0600000000000000" pitchFamily="50" charset="-128"/>
              <a:ea typeface="HG丸ｺﾞｼｯｸM-PRO" panose="020F0600000000000000" pitchFamily="50" charset="-128"/>
            </a:endParaRPr>
          </a:p>
          <a:p>
            <a:pPr eaLnBrk="1" hangingPunct="1">
              <a:lnSpc>
                <a:spcPct val="150000"/>
              </a:lnSpc>
            </a:pPr>
            <a:r>
              <a:rPr lang="ja-JP" altLang="en-US" dirty="0">
                <a:latin typeface="HG丸ｺﾞｼｯｸM-PRO" panose="020F0600000000000000" pitchFamily="50" charset="-128"/>
                <a:ea typeface="HG丸ｺﾞｼｯｸM-PRO" panose="020F0600000000000000" pitchFamily="50" charset="-128"/>
              </a:rPr>
              <a:t>　（ペアメンバーもここで紹介する）本日の講習をサポートしていきますのでよろしくお願いいたします。</a:t>
            </a:r>
            <a:endParaRPr lang="en-US" altLang="ja-JP" dirty="0">
              <a:latin typeface="HG丸ｺﾞｼｯｸM-PRO" panose="020F0600000000000000" pitchFamily="50" charset="-128"/>
              <a:ea typeface="HG丸ｺﾞｼｯｸM-PRO" panose="020F0600000000000000" pitchFamily="50" charset="-128"/>
            </a:endParaRPr>
          </a:p>
          <a:p>
            <a:pPr eaLnBrk="1" hangingPunct="1">
              <a:lnSpc>
                <a:spcPct val="150000"/>
              </a:lnSpc>
            </a:pPr>
            <a:r>
              <a:rPr lang="ja-JP" altLang="en-US" dirty="0">
                <a:latin typeface="HG丸ｺﾞｼｯｸM-PRO" panose="020F0600000000000000" pitchFamily="50" charset="-128"/>
                <a:ea typeface="HG丸ｺﾞｼｯｸM-PRO" panose="020F0600000000000000" pitchFamily="50" charset="-128"/>
              </a:rPr>
              <a:t>・　この危険体感研修は　</a:t>
            </a:r>
            <a:r>
              <a:rPr lang="en-US" altLang="ja-JP" b="1" dirty="0">
                <a:solidFill>
                  <a:srgbClr val="FF0000"/>
                </a:solidFill>
                <a:latin typeface="HG丸ｺﾞｼｯｸM-PRO" panose="020F0600000000000000" pitchFamily="50" charset="-128"/>
                <a:ea typeface="HG丸ｺﾞｼｯｸM-PRO" panose="020F0600000000000000" pitchFamily="50" charset="-128"/>
              </a:rPr>
              <a:t>20</a:t>
            </a:r>
            <a:r>
              <a:rPr lang="ja-JP" altLang="en-US" b="1" dirty="0">
                <a:solidFill>
                  <a:srgbClr val="FF0000"/>
                </a:solidFill>
                <a:latin typeface="HG丸ｺﾞｼｯｸM-PRO" panose="020F0600000000000000" pitchFamily="50" charset="-128"/>
                <a:ea typeface="HG丸ｺﾞｼｯｸM-PRO" panose="020F0600000000000000" pitchFamily="50" charset="-128"/>
              </a:rPr>
              <a:t>１９から、小田原支部の講習企画に組み込んでスタートし、７年目　</a:t>
            </a:r>
            <a:r>
              <a:rPr lang="ja-JP" altLang="en-US" dirty="0">
                <a:latin typeface="HG丸ｺﾞｼｯｸM-PRO" panose="020F0600000000000000" pitchFamily="50" charset="-128"/>
                <a:ea typeface="HG丸ｺﾞｼｯｸM-PRO" panose="020F0600000000000000" pitchFamily="50" charset="-128"/>
              </a:rPr>
              <a:t>となります。</a:t>
            </a:r>
            <a:endParaRPr lang="en-US" altLang="ja-JP" dirty="0">
              <a:latin typeface="HG丸ｺﾞｼｯｸM-PRO" panose="020F0600000000000000" pitchFamily="50" charset="-128"/>
              <a:ea typeface="HG丸ｺﾞｼｯｸM-PRO" panose="020F0600000000000000" pitchFamily="50" charset="-128"/>
            </a:endParaRPr>
          </a:p>
          <a:p>
            <a:pPr eaLnBrk="1" hangingPunct="1">
              <a:lnSpc>
                <a:spcPct val="150000"/>
              </a:lnSpc>
            </a:pPr>
            <a:r>
              <a:rPr lang="ja-JP" altLang="en-US" dirty="0">
                <a:latin typeface="HG丸ｺﾞｼｯｸM-PRO" panose="020F0600000000000000" pitchFamily="50" charset="-128"/>
                <a:ea typeface="HG丸ｺﾞｼｯｸM-PRO" panose="020F0600000000000000" pitchFamily="50" charset="-128"/>
              </a:rPr>
              <a:t>・　この間、　</a:t>
            </a:r>
            <a:r>
              <a:rPr lang="en-US" altLang="ja-JP" b="1" dirty="0">
                <a:latin typeface="HG丸ｺﾞｼｯｸM-PRO" panose="020F0600000000000000" pitchFamily="50" charset="-128"/>
                <a:ea typeface="HG丸ｺﾞｼｯｸM-PRO" panose="020F0600000000000000" pitchFamily="50" charset="-128"/>
              </a:rPr>
              <a:t>400</a:t>
            </a:r>
            <a:r>
              <a:rPr lang="ja-JP" altLang="en-US" b="1" dirty="0">
                <a:latin typeface="HG丸ｺﾞｼｯｸM-PRO" panose="020F0600000000000000" pitchFamily="50" charset="-128"/>
                <a:ea typeface="HG丸ｺﾞｼｯｸM-PRO" panose="020F0600000000000000" pitchFamily="50" charset="-128"/>
              </a:rPr>
              <a:t>人　</a:t>
            </a:r>
            <a:r>
              <a:rPr lang="ja-JP" altLang="en-US" dirty="0">
                <a:latin typeface="HG丸ｺﾞｼｯｸM-PRO" panose="020F0600000000000000" pitchFamily="50" charset="-128"/>
                <a:ea typeface="HG丸ｺﾞｼｯｸM-PRO" panose="020F0600000000000000" pitchFamily="50" charset="-128"/>
              </a:rPr>
              <a:t>を超える受講生を迎え大変好評な講習会として開催してきました。</a:t>
            </a:r>
            <a:endParaRPr lang="en-US" altLang="ja-JP" dirty="0">
              <a:latin typeface="HG丸ｺﾞｼｯｸM-PRO" panose="020F0600000000000000" pitchFamily="50" charset="-128"/>
              <a:ea typeface="HG丸ｺﾞｼｯｸM-PRO" panose="020F0600000000000000" pitchFamily="50" charset="-128"/>
            </a:endParaRPr>
          </a:p>
          <a:p>
            <a:pPr eaLnBrk="1" hangingPunct="1">
              <a:lnSpc>
                <a:spcPct val="150000"/>
              </a:lnSpc>
            </a:pPr>
            <a:r>
              <a:rPr lang="ja-JP" altLang="en-US" dirty="0">
                <a:latin typeface="HG丸ｺﾞｼｯｸM-PRO" panose="020F0600000000000000" pitchFamily="50" charset="-128"/>
                <a:ea typeface="HG丸ｺﾞｼｯｸM-PRO" panose="020F0600000000000000" pitchFamily="50" charset="-128"/>
              </a:rPr>
              <a:t>・　そして、この令和８年度から　</a:t>
            </a:r>
            <a:r>
              <a:rPr lang="ja-JP" altLang="en-US" b="1" dirty="0">
                <a:latin typeface="HG丸ｺﾞｼｯｸM-PRO" panose="020F0600000000000000" pitchFamily="50" charset="-128"/>
                <a:ea typeface="HG丸ｺﾞｼｯｸM-PRO" panose="020F0600000000000000" pitchFamily="50" charset="-128"/>
              </a:rPr>
              <a:t>「新たなコンテンツ」　</a:t>
            </a:r>
            <a:r>
              <a:rPr lang="ja-JP" altLang="en-US" dirty="0">
                <a:latin typeface="HG丸ｺﾞｼｯｸM-PRO" panose="020F0600000000000000" pitchFamily="50" charset="-128"/>
                <a:ea typeface="HG丸ｺﾞｼｯｸM-PRO" panose="020F0600000000000000" pitchFamily="50" charset="-128"/>
              </a:rPr>
              <a:t>を加え、</a:t>
            </a:r>
            <a:r>
              <a:rPr lang="ja-JP" altLang="en-US" b="1" dirty="0">
                <a:latin typeface="HG丸ｺﾞｼｯｸM-PRO" panose="020F0600000000000000" pitchFamily="50" charset="-128"/>
                <a:ea typeface="HG丸ｺﾞｼｯｸM-PRO" panose="020F0600000000000000" pitchFamily="50" charset="-128"/>
              </a:rPr>
              <a:t>２部構成　</a:t>
            </a:r>
            <a:r>
              <a:rPr lang="ja-JP" altLang="en-US" dirty="0">
                <a:latin typeface="HG丸ｺﾞｼｯｸM-PRO" panose="020F0600000000000000" pitchFamily="50" charset="-128"/>
                <a:ea typeface="HG丸ｺﾞｼｯｸM-PRO" panose="020F0600000000000000" pitchFamily="50" charset="-128"/>
              </a:rPr>
              <a:t>に　</a:t>
            </a:r>
            <a:r>
              <a:rPr lang="ja-JP" altLang="en-US" b="1" dirty="0">
                <a:latin typeface="HG丸ｺﾞｼｯｸM-PRO" panose="020F0600000000000000" pitchFamily="50" charset="-128"/>
                <a:ea typeface="HG丸ｺﾞｼｯｸM-PRO" panose="020F0600000000000000" pitchFamily="50" charset="-128"/>
              </a:rPr>
              <a:t>リニューアル</a:t>
            </a:r>
            <a:r>
              <a:rPr lang="ja-JP" altLang="en-US" dirty="0">
                <a:latin typeface="HG丸ｺﾞｼｯｸM-PRO" panose="020F0600000000000000" pitchFamily="50" charset="-128"/>
                <a:ea typeface="HG丸ｺﾞｼｯｸM-PRO" panose="020F0600000000000000" pitchFamily="50" charset="-128"/>
              </a:rPr>
              <a:t>　しました。</a:t>
            </a:r>
            <a:endParaRPr lang="en-US" altLang="ja-JP" dirty="0">
              <a:latin typeface="HG丸ｺﾞｼｯｸM-PRO" panose="020F0600000000000000" pitchFamily="50" charset="-128"/>
              <a:ea typeface="HG丸ｺﾞｼｯｸM-PRO" panose="020F0600000000000000" pitchFamily="50" charset="-128"/>
            </a:endParaRPr>
          </a:p>
          <a:p>
            <a:pPr eaLnBrk="1" hangingPunct="1">
              <a:lnSpc>
                <a:spcPct val="150000"/>
              </a:lnSpc>
            </a:pPr>
            <a:r>
              <a:rPr lang="ja-JP" altLang="en-US" dirty="0">
                <a:latin typeface="HG丸ｺﾞｼｯｸM-PRO" panose="020F0600000000000000" pitchFamily="50" charset="-128"/>
                <a:ea typeface="HG丸ｺﾞｼｯｸM-PRO" panose="020F0600000000000000" pitchFamily="50" charset="-128"/>
              </a:rPr>
              <a:t>・　</a:t>
            </a:r>
            <a:r>
              <a:rPr lang="en-US" altLang="ja-JP" b="1" dirty="0" err="1">
                <a:latin typeface="HG丸ｺﾞｼｯｸM-PRO" panose="020F0600000000000000" pitchFamily="50" charset="-128"/>
                <a:ea typeface="HG丸ｺﾞｼｯｸM-PRO" panose="020F0600000000000000" pitchFamily="50" charset="-128"/>
              </a:rPr>
              <a:t>PartⅠ</a:t>
            </a:r>
            <a:r>
              <a:rPr lang="ja-JP" altLang="en-US" dirty="0">
                <a:latin typeface="HG丸ｺﾞｼｯｸM-PRO" panose="020F0600000000000000" pitchFamily="50" charset="-128"/>
                <a:ea typeface="HG丸ｺﾞｼｯｸM-PRO" panose="020F0600000000000000" pitchFamily="50" charset="-128"/>
              </a:rPr>
              <a:t>は、これまで実際に発生した　</a:t>
            </a:r>
            <a:r>
              <a:rPr lang="ja-JP" altLang="en-US" b="1" dirty="0">
                <a:latin typeface="HG丸ｺﾞｼｯｸM-PRO" panose="020F0600000000000000" pitchFamily="50" charset="-128"/>
                <a:ea typeface="HG丸ｺﾞｼｯｸM-PRO" panose="020F0600000000000000" pitchFamily="50" charset="-128"/>
              </a:rPr>
              <a:t>「労働災害」　をもとに　その状態を　「疑似体験」　</a:t>
            </a:r>
            <a:r>
              <a:rPr lang="ja-JP" altLang="en-US" dirty="0">
                <a:latin typeface="HG丸ｺﾞｼｯｸM-PRO" panose="020F0600000000000000" pitchFamily="50" charset="-128"/>
                <a:ea typeface="HG丸ｺﾞｼｯｸM-PRO" panose="020F0600000000000000" pitchFamily="50" charset="-128"/>
              </a:rPr>
              <a:t>する　危険体感コンテンツです。　</a:t>
            </a:r>
            <a:endParaRPr lang="en-US" altLang="ja-JP" dirty="0">
              <a:latin typeface="HG丸ｺﾞｼｯｸM-PRO" panose="020F0600000000000000" pitchFamily="50" charset="-128"/>
              <a:ea typeface="HG丸ｺﾞｼｯｸM-PRO" panose="020F0600000000000000" pitchFamily="50" charset="-128"/>
            </a:endParaRPr>
          </a:p>
          <a:p>
            <a:pPr eaLnBrk="1" hangingPunct="1">
              <a:lnSpc>
                <a:spcPct val="150000"/>
              </a:lnSpc>
            </a:pPr>
            <a:endParaRPr lang="en-US" altLang="ja-JP" dirty="0">
              <a:latin typeface="HG丸ｺﾞｼｯｸM-PRO" panose="020F0600000000000000" pitchFamily="50" charset="-128"/>
              <a:ea typeface="HG丸ｺﾞｼｯｸM-PRO" panose="020F0600000000000000" pitchFamily="50" charset="-128"/>
            </a:endParaRPr>
          </a:p>
          <a:p>
            <a:pPr eaLnBrk="1" hangingPunct="1">
              <a:lnSpc>
                <a:spcPct val="150000"/>
              </a:lnSpc>
            </a:pPr>
            <a:r>
              <a:rPr lang="ja-JP" altLang="en-US" dirty="0">
                <a:latin typeface="HG丸ｺﾞｼｯｸM-PRO" panose="020F0600000000000000" pitchFamily="50" charset="-128"/>
                <a:ea typeface="HG丸ｺﾞｼｯｸM-PRO" panose="020F0600000000000000" pitchFamily="50" charset="-128"/>
              </a:rPr>
              <a:t>　</a:t>
            </a:r>
            <a:r>
              <a:rPr lang="ja-JP" altLang="en-US" dirty="0">
                <a:solidFill>
                  <a:srgbClr val="0070C0"/>
                </a:solidFill>
                <a:latin typeface="HG丸ｺﾞｼｯｸM-PRO" panose="020F0600000000000000" pitchFamily="50" charset="-128"/>
                <a:ea typeface="HG丸ｺﾞｼｯｸM-PRO" panose="020F0600000000000000" pitchFamily="50" charset="-128"/>
              </a:rPr>
              <a:t>＜　</a:t>
            </a:r>
            <a:r>
              <a:rPr lang="en-US" altLang="ja-JP" dirty="0">
                <a:solidFill>
                  <a:srgbClr val="0070C0"/>
                </a:solidFill>
                <a:latin typeface="HG丸ｺﾞｼｯｸM-PRO" panose="020F0600000000000000" pitchFamily="50" charset="-128"/>
                <a:ea typeface="HG丸ｺﾞｼｯｸM-PRO" panose="020F0600000000000000" pitchFamily="50" charset="-128"/>
              </a:rPr>
              <a:t>PP</a:t>
            </a:r>
            <a:r>
              <a:rPr lang="ja-JP" altLang="en-US" dirty="0">
                <a:solidFill>
                  <a:srgbClr val="0070C0"/>
                </a:solidFill>
                <a:latin typeface="HG丸ｺﾞｼｯｸM-PRO" panose="020F0600000000000000" pitchFamily="50" charset="-128"/>
                <a:ea typeface="HG丸ｺﾞｼｯｸM-PRO" panose="020F0600000000000000" pitchFamily="50" charset="-128"/>
              </a:rPr>
              <a:t>の　アニメーション操作で</a:t>
            </a:r>
            <a:r>
              <a:rPr lang="en-US" altLang="ja-JP" dirty="0" err="1">
                <a:solidFill>
                  <a:srgbClr val="0070C0"/>
                </a:solidFill>
                <a:latin typeface="HG丸ｺﾞｼｯｸM-PRO" panose="020F0600000000000000" pitchFamily="50" charset="-128"/>
                <a:ea typeface="HG丸ｺﾞｼｯｸM-PRO" panose="020F0600000000000000" pitchFamily="50" charset="-128"/>
              </a:rPr>
              <a:t>PartⅠ</a:t>
            </a:r>
            <a:r>
              <a:rPr lang="ja-JP" altLang="en-US" dirty="0">
                <a:solidFill>
                  <a:srgbClr val="0070C0"/>
                </a:solidFill>
                <a:latin typeface="HG丸ｺﾞｼｯｸM-PRO" panose="020F0600000000000000" pitchFamily="50" charset="-128"/>
                <a:ea typeface="HG丸ｺﾞｼｯｸM-PRO" panose="020F0600000000000000" pitchFamily="50" charset="-128"/>
              </a:rPr>
              <a:t>を説明　＞</a:t>
            </a:r>
            <a:endParaRPr lang="en-US" altLang="ja-JP" dirty="0">
              <a:solidFill>
                <a:srgbClr val="0070C0"/>
              </a:solidFill>
              <a:latin typeface="HG丸ｺﾞｼｯｸM-PRO" panose="020F0600000000000000" pitchFamily="50" charset="-128"/>
              <a:ea typeface="HG丸ｺﾞｼｯｸM-PRO" panose="020F0600000000000000" pitchFamily="50" charset="-128"/>
            </a:endParaRPr>
          </a:p>
          <a:p>
            <a:pPr eaLnBrk="1" hangingPunct="1">
              <a:lnSpc>
                <a:spcPct val="150000"/>
              </a:lnSpc>
            </a:pPr>
            <a:r>
              <a:rPr lang="ja-JP" altLang="en-US" dirty="0">
                <a:solidFill>
                  <a:srgbClr val="0070C0"/>
                </a:solidFill>
                <a:latin typeface="HG丸ｺﾞｼｯｸM-PRO" panose="020F0600000000000000" pitchFamily="50" charset="-128"/>
                <a:ea typeface="HG丸ｺﾞｼｯｸM-PRO" panose="020F0600000000000000" pitchFamily="50" charset="-128"/>
              </a:rPr>
              <a:t>　　・　現在　労働災害は年々増加しています。</a:t>
            </a:r>
            <a:endParaRPr lang="en-US" altLang="ja-JP" dirty="0">
              <a:solidFill>
                <a:srgbClr val="0070C0"/>
              </a:solidFill>
              <a:latin typeface="HG丸ｺﾞｼｯｸM-PRO" panose="020F0600000000000000" pitchFamily="50" charset="-128"/>
              <a:ea typeface="HG丸ｺﾞｼｯｸM-PRO" panose="020F0600000000000000" pitchFamily="50" charset="-128"/>
            </a:endParaRPr>
          </a:p>
          <a:p>
            <a:pPr eaLnBrk="1" hangingPunct="1">
              <a:lnSpc>
                <a:spcPct val="150000"/>
              </a:lnSpc>
            </a:pPr>
            <a:r>
              <a:rPr lang="ja-JP" altLang="en-US" dirty="0">
                <a:solidFill>
                  <a:srgbClr val="0070C0"/>
                </a:solidFill>
                <a:latin typeface="HG丸ｺﾞｼｯｸM-PRO" panose="020F0600000000000000" pitchFamily="50" charset="-128"/>
                <a:ea typeface="HG丸ｺﾞｼｯｸM-PRO" panose="020F0600000000000000" pitchFamily="50" charset="-128"/>
              </a:rPr>
              <a:t>　　・　なぜでしょうか？　被災する人　としない人　何が違うのでしょうか？</a:t>
            </a:r>
            <a:endParaRPr lang="en-US" altLang="ja-JP" dirty="0">
              <a:solidFill>
                <a:srgbClr val="0070C0"/>
              </a:solidFill>
              <a:latin typeface="HG丸ｺﾞｼｯｸM-PRO" panose="020F0600000000000000" pitchFamily="50" charset="-128"/>
              <a:ea typeface="HG丸ｺﾞｼｯｸM-PRO" panose="020F0600000000000000" pitchFamily="50" charset="-128"/>
            </a:endParaRPr>
          </a:p>
          <a:p>
            <a:pPr eaLnBrk="1" hangingPunct="1">
              <a:lnSpc>
                <a:spcPct val="150000"/>
              </a:lnSpc>
            </a:pPr>
            <a:r>
              <a:rPr lang="ja-JP" altLang="en-US" dirty="0">
                <a:solidFill>
                  <a:srgbClr val="0070C0"/>
                </a:solidFill>
                <a:latin typeface="HG丸ｺﾞｼｯｸM-PRO" panose="020F0600000000000000" pitchFamily="50" charset="-128"/>
                <a:ea typeface="HG丸ｺﾞｼｯｸM-PRO" panose="020F0600000000000000" pitchFamily="50" charset="-128"/>
              </a:rPr>
              <a:t>　　・　それは、「危険感度」　に　差があるといわれています。</a:t>
            </a:r>
            <a:endParaRPr lang="en-US" altLang="ja-JP" dirty="0">
              <a:solidFill>
                <a:srgbClr val="0070C0"/>
              </a:solidFill>
              <a:latin typeface="HG丸ｺﾞｼｯｸM-PRO" panose="020F0600000000000000" pitchFamily="50" charset="-128"/>
              <a:ea typeface="HG丸ｺﾞｼｯｸM-PRO" panose="020F0600000000000000" pitchFamily="50" charset="-128"/>
            </a:endParaRPr>
          </a:p>
          <a:p>
            <a:pPr eaLnBrk="1" hangingPunct="1">
              <a:lnSpc>
                <a:spcPct val="150000"/>
              </a:lnSpc>
            </a:pPr>
            <a:r>
              <a:rPr lang="ja-JP" altLang="en-US" dirty="0">
                <a:solidFill>
                  <a:srgbClr val="0070C0"/>
                </a:solidFill>
                <a:latin typeface="HG丸ｺﾞｼｯｸM-PRO" panose="020F0600000000000000" pitchFamily="50" charset="-128"/>
                <a:ea typeface="HG丸ｺﾞｼｯｸM-PRO" panose="020F0600000000000000" pitchFamily="50" charset="-128"/>
              </a:rPr>
              <a:t>　　・　その「危険感度」は人それぞれ、生まれ持つ要素もありますが、経験による学習効果も大きく影響しているといわれています。</a:t>
            </a:r>
            <a:endParaRPr lang="en-US" altLang="ja-JP" dirty="0">
              <a:solidFill>
                <a:srgbClr val="0070C0"/>
              </a:solidFill>
              <a:latin typeface="HG丸ｺﾞｼｯｸM-PRO" panose="020F0600000000000000" pitchFamily="50" charset="-128"/>
              <a:ea typeface="HG丸ｺﾞｼｯｸM-PRO" panose="020F0600000000000000" pitchFamily="50" charset="-128"/>
            </a:endParaRPr>
          </a:p>
          <a:p>
            <a:pPr eaLnBrk="1" hangingPunct="1">
              <a:lnSpc>
                <a:spcPct val="150000"/>
              </a:lnSpc>
            </a:pPr>
            <a:endParaRPr lang="en-US" altLang="ja-JP" dirty="0">
              <a:solidFill>
                <a:srgbClr val="0070C0"/>
              </a:solidFill>
              <a:latin typeface="HG丸ｺﾞｼｯｸM-PRO" panose="020F0600000000000000" pitchFamily="50" charset="-128"/>
              <a:ea typeface="HG丸ｺﾞｼｯｸM-PRO" panose="020F0600000000000000" pitchFamily="50" charset="-128"/>
            </a:endParaRPr>
          </a:p>
          <a:p>
            <a:pPr eaLnBrk="1" hangingPunct="1">
              <a:lnSpc>
                <a:spcPct val="150000"/>
              </a:lnSpc>
            </a:pPr>
            <a:r>
              <a:rPr lang="ja-JP" altLang="en-US" dirty="0">
                <a:latin typeface="HG丸ｺﾞｼｯｸM-PRO" panose="020F0600000000000000" pitchFamily="50" charset="-128"/>
                <a:ea typeface="HG丸ｺﾞｼｯｸM-PRO" panose="020F0600000000000000" pitchFamily="50" charset="-128"/>
              </a:rPr>
              <a:t>・　そして、</a:t>
            </a:r>
            <a:r>
              <a:rPr lang="en-US" altLang="ja-JP" b="1" dirty="0">
                <a:latin typeface="HG丸ｺﾞｼｯｸM-PRO" panose="020F0600000000000000" pitchFamily="50" charset="-128"/>
                <a:ea typeface="HG丸ｺﾞｼｯｸM-PRO" panose="020F0600000000000000" pitchFamily="50" charset="-128"/>
              </a:rPr>
              <a:t>Part2</a:t>
            </a:r>
            <a:r>
              <a:rPr lang="ja-JP" altLang="en-US" dirty="0">
                <a:latin typeface="HG丸ｺﾞｼｯｸM-PRO" panose="020F0600000000000000" pitchFamily="50" charset="-128"/>
                <a:ea typeface="HG丸ｺﾞｼｯｸM-PRO" panose="020F0600000000000000" pitchFamily="50" charset="-128"/>
              </a:rPr>
              <a:t>は、最近増加している　</a:t>
            </a:r>
            <a:r>
              <a:rPr lang="ja-JP" altLang="en-US" b="1" dirty="0">
                <a:latin typeface="HG丸ｺﾞｼｯｸM-PRO" panose="020F0600000000000000" pitchFamily="50" charset="-128"/>
                <a:ea typeface="HG丸ｺﾞｼｯｸM-PRO" panose="020F0600000000000000" pitchFamily="50" charset="-128"/>
              </a:rPr>
              <a:t>「行動災害」　</a:t>
            </a:r>
            <a:r>
              <a:rPr lang="ja-JP" altLang="en-US" dirty="0">
                <a:latin typeface="HG丸ｺﾞｼｯｸM-PRO" panose="020F0600000000000000" pitchFamily="50" charset="-128"/>
                <a:ea typeface="HG丸ｺﾞｼｯｸM-PRO" panose="020F0600000000000000" pitchFamily="50" charset="-128"/>
              </a:rPr>
              <a:t>について、その</a:t>
            </a:r>
            <a:r>
              <a:rPr lang="ja-JP" altLang="en-US" b="1" dirty="0">
                <a:latin typeface="HG丸ｺﾞｼｯｸM-PRO" panose="020F0600000000000000" pitchFamily="50" charset="-128"/>
                <a:ea typeface="HG丸ｺﾞｼｯｸM-PRO" panose="020F0600000000000000" pitchFamily="50" charset="-128"/>
              </a:rPr>
              <a:t>要因は　「我々自身」　</a:t>
            </a:r>
            <a:r>
              <a:rPr lang="ja-JP" altLang="en-US" dirty="0">
                <a:latin typeface="HG丸ｺﾞｼｯｸM-PRO" panose="020F0600000000000000" pitchFamily="50" charset="-128"/>
                <a:ea typeface="HG丸ｺﾞｼｯｸM-PRO" panose="020F0600000000000000" pitchFamily="50" charset="-128"/>
              </a:rPr>
              <a:t>にあるということを、簡単な　</a:t>
            </a:r>
            <a:endParaRPr lang="en-US" altLang="ja-JP" dirty="0">
              <a:latin typeface="HG丸ｺﾞｼｯｸM-PRO" panose="020F0600000000000000" pitchFamily="50" charset="-128"/>
              <a:ea typeface="HG丸ｺﾞｼｯｸM-PRO" panose="020F0600000000000000" pitchFamily="50" charset="-128"/>
            </a:endParaRPr>
          </a:p>
          <a:p>
            <a:pPr eaLnBrk="1" hangingPunct="1">
              <a:lnSpc>
                <a:spcPct val="150000"/>
              </a:lnSpc>
            </a:pPr>
            <a:r>
              <a:rPr lang="ja-JP" altLang="en-US" dirty="0">
                <a:latin typeface="HG丸ｺﾞｼｯｸM-PRO" panose="020F0600000000000000" pitchFamily="50" charset="-128"/>
                <a:ea typeface="HG丸ｺﾞｼｯｸM-PRO" panose="020F0600000000000000" pitchFamily="50" charset="-128"/>
              </a:rPr>
              <a:t>　　「運動機能の確認」　で　実感するコンテンツです。</a:t>
            </a:r>
            <a:endParaRPr lang="en-US" altLang="ja-JP" dirty="0">
              <a:latin typeface="HG丸ｺﾞｼｯｸM-PRO" panose="020F0600000000000000" pitchFamily="50" charset="-128"/>
              <a:ea typeface="HG丸ｺﾞｼｯｸM-PRO" panose="020F0600000000000000" pitchFamily="50" charset="-128"/>
            </a:endParaRPr>
          </a:p>
          <a:p>
            <a:pPr eaLnBrk="1" hangingPunct="1">
              <a:lnSpc>
                <a:spcPct val="150000"/>
              </a:lnSpc>
            </a:pPr>
            <a:endParaRPr lang="en-US" altLang="ja-JP" dirty="0">
              <a:latin typeface="HG丸ｺﾞｼｯｸM-PRO" panose="020F0600000000000000" pitchFamily="50" charset="-128"/>
              <a:ea typeface="HG丸ｺﾞｼｯｸM-PRO" panose="020F0600000000000000" pitchFamily="50" charset="-128"/>
            </a:endParaRPr>
          </a:p>
          <a:p>
            <a:pPr eaLnBrk="1" hangingPunct="1">
              <a:lnSpc>
                <a:spcPct val="150000"/>
              </a:lnSpc>
            </a:pPr>
            <a:r>
              <a:rPr lang="ja-JP" altLang="en-US" dirty="0">
                <a:latin typeface="HG丸ｺﾞｼｯｸM-PRO" panose="020F0600000000000000" pitchFamily="50" charset="-128"/>
                <a:ea typeface="HG丸ｺﾞｼｯｸM-PRO" panose="020F0600000000000000" pitchFamily="50" charset="-128"/>
              </a:rPr>
              <a:t>　＜　</a:t>
            </a:r>
            <a:r>
              <a:rPr lang="en-US" altLang="ja-JP" dirty="0">
                <a:latin typeface="HG丸ｺﾞｼｯｸM-PRO" panose="020F0600000000000000" pitchFamily="50" charset="-128"/>
                <a:ea typeface="HG丸ｺﾞｼｯｸM-PRO" panose="020F0600000000000000" pitchFamily="50" charset="-128"/>
              </a:rPr>
              <a:t>PP</a:t>
            </a:r>
            <a:r>
              <a:rPr lang="ja-JP" altLang="en-US" dirty="0">
                <a:latin typeface="HG丸ｺﾞｼｯｸM-PRO" panose="020F0600000000000000" pitchFamily="50" charset="-128"/>
                <a:ea typeface="HG丸ｺﾞｼｯｸM-PRO" panose="020F0600000000000000" pitchFamily="50" charset="-128"/>
              </a:rPr>
              <a:t>の　アニメーション操作で</a:t>
            </a:r>
            <a:r>
              <a:rPr lang="en-US" altLang="ja-JP" dirty="0" err="1">
                <a:latin typeface="HG丸ｺﾞｼｯｸM-PRO" panose="020F0600000000000000" pitchFamily="50" charset="-128"/>
                <a:ea typeface="HG丸ｺﾞｼｯｸM-PRO" panose="020F0600000000000000" pitchFamily="50" charset="-128"/>
              </a:rPr>
              <a:t>PartⅡ</a:t>
            </a:r>
            <a:r>
              <a:rPr lang="ja-JP" altLang="en-US" dirty="0">
                <a:latin typeface="HG丸ｺﾞｼｯｸM-PRO" panose="020F0600000000000000" pitchFamily="50" charset="-128"/>
                <a:ea typeface="HG丸ｺﾞｼｯｸM-PRO" panose="020F0600000000000000" pitchFamily="50" charset="-128"/>
              </a:rPr>
              <a:t>を説明　＞</a:t>
            </a:r>
            <a:endParaRPr lang="en-US" altLang="ja-JP" dirty="0">
              <a:latin typeface="HG丸ｺﾞｼｯｸM-PRO" panose="020F0600000000000000" pitchFamily="50" charset="-128"/>
              <a:ea typeface="HG丸ｺﾞｼｯｸM-PRO" panose="020F0600000000000000" pitchFamily="50" charset="-128"/>
            </a:endParaRPr>
          </a:p>
          <a:p>
            <a:pPr eaLnBrk="1" hangingPunct="1">
              <a:lnSpc>
                <a:spcPct val="150000"/>
              </a:lnSpc>
            </a:pPr>
            <a:r>
              <a:rPr lang="ja-JP" altLang="en-US" dirty="0">
                <a:solidFill>
                  <a:srgbClr val="0070C0"/>
                </a:solidFill>
                <a:latin typeface="HG丸ｺﾞｼｯｸM-PRO" panose="020F0600000000000000" pitchFamily="50" charset="-128"/>
                <a:ea typeface="HG丸ｺﾞｼｯｸM-PRO" panose="020F0600000000000000" pitchFamily="50" charset="-128"/>
              </a:rPr>
              <a:t>　　・　労働災害の増加は、高年齢労働者の増加が一つの要因であることがわかってきました。</a:t>
            </a:r>
            <a:endParaRPr lang="en-US" altLang="ja-JP" dirty="0">
              <a:solidFill>
                <a:srgbClr val="0070C0"/>
              </a:solidFill>
              <a:latin typeface="HG丸ｺﾞｼｯｸM-PRO" panose="020F0600000000000000" pitchFamily="50" charset="-128"/>
              <a:ea typeface="HG丸ｺﾞｼｯｸM-PRO" panose="020F0600000000000000" pitchFamily="50" charset="-128"/>
            </a:endParaRPr>
          </a:p>
          <a:p>
            <a:pPr eaLnBrk="1" hangingPunct="1">
              <a:lnSpc>
                <a:spcPct val="150000"/>
              </a:lnSpc>
            </a:pPr>
            <a:r>
              <a:rPr lang="ja-JP" altLang="en-US" dirty="0">
                <a:solidFill>
                  <a:srgbClr val="0070C0"/>
                </a:solidFill>
                <a:latin typeface="HG丸ｺﾞｼｯｸM-PRO" panose="020F0600000000000000" pitchFamily="50" charset="-128"/>
                <a:ea typeface="HG丸ｺﾞｼｯｸM-PRO" panose="020F0600000000000000" pitchFamily="50" charset="-128"/>
              </a:rPr>
              <a:t>　　・　なぜ、高齢者災害が増加しているのでしょうか？</a:t>
            </a:r>
            <a:endParaRPr lang="en-US" altLang="ja-JP" dirty="0">
              <a:solidFill>
                <a:srgbClr val="0070C0"/>
              </a:solidFill>
              <a:latin typeface="HG丸ｺﾞｼｯｸM-PRO" panose="020F0600000000000000" pitchFamily="50" charset="-128"/>
              <a:ea typeface="HG丸ｺﾞｼｯｸM-PRO" panose="020F0600000000000000" pitchFamily="50" charset="-128"/>
            </a:endParaRPr>
          </a:p>
          <a:p>
            <a:pPr eaLnBrk="1" hangingPunct="1">
              <a:lnSpc>
                <a:spcPct val="150000"/>
              </a:lnSpc>
            </a:pPr>
            <a:r>
              <a:rPr lang="ja-JP" altLang="en-US" dirty="0">
                <a:solidFill>
                  <a:srgbClr val="0070C0"/>
                </a:solidFill>
                <a:latin typeface="HG丸ｺﾞｼｯｸM-PRO" panose="020F0600000000000000" pitchFamily="50" charset="-128"/>
                <a:ea typeface="HG丸ｺﾞｼｯｸM-PRO" panose="020F0600000000000000" pitchFamily="50" charset="-128"/>
              </a:rPr>
              <a:t>　　・　それは、年齢を重ねるとともに、身体機能が落ちてくる　という　現実　が要因となっています。</a:t>
            </a:r>
            <a:endParaRPr lang="en-US" altLang="ja-JP" dirty="0">
              <a:solidFill>
                <a:srgbClr val="0070C0"/>
              </a:solidFill>
              <a:latin typeface="HG丸ｺﾞｼｯｸM-PRO" panose="020F0600000000000000" pitchFamily="50" charset="-128"/>
              <a:ea typeface="HG丸ｺﾞｼｯｸM-PRO" panose="020F0600000000000000" pitchFamily="50" charset="-128"/>
            </a:endParaRPr>
          </a:p>
          <a:p>
            <a:pPr eaLnBrk="1" hangingPunct="1">
              <a:lnSpc>
                <a:spcPct val="150000"/>
              </a:lnSpc>
            </a:pPr>
            <a:r>
              <a:rPr lang="ja-JP" altLang="en-US" dirty="0">
                <a:solidFill>
                  <a:srgbClr val="0070C0"/>
                </a:solidFill>
                <a:latin typeface="HG丸ｺﾞｼｯｸM-PRO" panose="020F0600000000000000" pitchFamily="50" charset="-128"/>
                <a:ea typeface="HG丸ｺﾞｼｯｸM-PRO" panose="020F0600000000000000" pitchFamily="50" charset="-128"/>
              </a:rPr>
              <a:t>　　・　その身体機能の低下は、すべての人に共通する　「個人の安全力」　の低下でありますが、その現われは　個人差　があります。</a:t>
            </a:r>
            <a:endParaRPr lang="en-US" altLang="ja-JP" dirty="0">
              <a:solidFill>
                <a:srgbClr val="0070C0"/>
              </a:solidFill>
              <a:latin typeface="HG丸ｺﾞｼｯｸM-PRO" panose="020F0600000000000000" pitchFamily="50" charset="-128"/>
              <a:ea typeface="HG丸ｺﾞｼｯｸM-PRO" panose="020F0600000000000000" pitchFamily="50" charset="-128"/>
            </a:endParaRPr>
          </a:p>
          <a:p>
            <a:pPr eaLnBrk="1" hangingPunct="1">
              <a:lnSpc>
                <a:spcPct val="150000"/>
              </a:lnSpc>
            </a:pPr>
            <a:r>
              <a:rPr lang="ja-JP" altLang="en-US" dirty="0">
                <a:solidFill>
                  <a:srgbClr val="0070C0"/>
                </a:solidFill>
                <a:latin typeface="HG丸ｺﾞｼｯｸM-PRO" panose="020F0600000000000000" pitchFamily="50" charset="-128"/>
                <a:ea typeface="HG丸ｺﾞｼｯｸM-PRO" panose="020F0600000000000000" pitchFamily="50" charset="-128"/>
              </a:rPr>
              <a:t>　　・　そこで、各人が自身の状況を知ること（自覚すること）が　改善活動のスタートになると　我々は考え　新たなコンテンツを</a:t>
            </a:r>
            <a:endParaRPr lang="en-US" altLang="ja-JP" dirty="0">
              <a:solidFill>
                <a:srgbClr val="0070C0"/>
              </a:solidFill>
              <a:latin typeface="HG丸ｺﾞｼｯｸM-PRO" panose="020F0600000000000000" pitchFamily="50" charset="-128"/>
              <a:ea typeface="HG丸ｺﾞｼｯｸM-PRO" panose="020F0600000000000000" pitchFamily="50" charset="-128"/>
            </a:endParaRPr>
          </a:p>
          <a:p>
            <a:pPr eaLnBrk="1" hangingPunct="1">
              <a:lnSpc>
                <a:spcPct val="150000"/>
              </a:lnSpc>
            </a:pPr>
            <a:r>
              <a:rPr lang="ja-JP" altLang="en-US" dirty="0">
                <a:solidFill>
                  <a:srgbClr val="0070C0"/>
                </a:solidFill>
                <a:latin typeface="HG丸ｺﾞｼｯｸM-PRO" panose="020F0600000000000000" pitchFamily="50" charset="-128"/>
                <a:ea typeface="HG丸ｺﾞｼｯｸM-PRO" panose="020F0600000000000000" pitchFamily="50" charset="-128"/>
              </a:rPr>
              <a:t>　　　　加えることにしました。</a:t>
            </a:r>
            <a:endParaRPr lang="en-US" altLang="ja-JP" dirty="0">
              <a:solidFill>
                <a:srgbClr val="0070C0"/>
              </a:solidFill>
              <a:latin typeface="HG丸ｺﾞｼｯｸM-PRO" panose="020F0600000000000000" pitchFamily="50" charset="-128"/>
              <a:ea typeface="HG丸ｺﾞｼｯｸM-PRO" panose="020F0600000000000000" pitchFamily="50" charset="-128"/>
            </a:endParaRPr>
          </a:p>
          <a:p>
            <a:pPr eaLnBrk="1" hangingPunct="1">
              <a:lnSpc>
                <a:spcPct val="150000"/>
              </a:lnSpc>
            </a:pPr>
            <a:endParaRPr lang="en-US" altLang="ja-JP" dirty="0">
              <a:solidFill>
                <a:srgbClr val="0070C0"/>
              </a:solidFill>
              <a:latin typeface="HG丸ｺﾞｼｯｸM-PRO" panose="020F0600000000000000" pitchFamily="50" charset="-128"/>
              <a:ea typeface="HG丸ｺﾞｼｯｸM-PRO" panose="020F0600000000000000" pitchFamily="50" charset="-128"/>
            </a:endParaRPr>
          </a:p>
          <a:p>
            <a:pPr eaLnBrk="1" hangingPunct="1">
              <a:lnSpc>
                <a:spcPct val="150000"/>
              </a:lnSpc>
            </a:pPr>
            <a:r>
              <a:rPr lang="ja-JP" altLang="en-US" dirty="0">
                <a:solidFill>
                  <a:srgbClr val="0070C0"/>
                </a:solidFill>
                <a:latin typeface="HG丸ｺﾞｼｯｸM-PRO" panose="020F0600000000000000" pitchFamily="50" charset="-128"/>
                <a:ea typeface="HG丸ｺﾞｼｯｸM-PRO" panose="020F0600000000000000" pitchFamily="50" charset="-128"/>
              </a:rPr>
              <a:t>・　以上、これから　</a:t>
            </a:r>
            <a:r>
              <a:rPr lang="en-US" altLang="ja-JP" b="1" dirty="0" err="1">
                <a:solidFill>
                  <a:srgbClr val="0070C0"/>
                </a:solidFill>
                <a:latin typeface="HG丸ｺﾞｼｯｸM-PRO" panose="020F0600000000000000" pitchFamily="50" charset="-128"/>
                <a:ea typeface="HG丸ｺﾞｼｯｸM-PRO" panose="020F0600000000000000" pitchFamily="50" charset="-128"/>
              </a:rPr>
              <a:t>PartⅠ</a:t>
            </a:r>
            <a:r>
              <a:rPr lang="ja-JP" altLang="en-US" b="1" dirty="0">
                <a:solidFill>
                  <a:srgbClr val="0070C0"/>
                </a:solidFill>
                <a:latin typeface="HG丸ｺﾞｼｯｸM-PRO" panose="020F0600000000000000" pitchFamily="50" charset="-128"/>
                <a:ea typeface="HG丸ｺﾞｼｯｸM-PRO" panose="020F0600000000000000" pitchFamily="50" charset="-128"/>
              </a:rPr>
              <a:t>、</a:t>
            </a:r>
            <a:r>
              <a:rPr lang="en-US" altLang="ja-JP" b="1" dirty="0" err="1">
                <a:solidFill>
                  <a:srgbClr val="0070C0"/>
                </a:solidFill>
                <a:latin typeface="HG丸ｺﾞｼｯｸM-PRO" panose="020F0600000000000000" pitchFamily="50" charset="-128"/>
                <a:ea typeface="HG丸ｺﾞｼｯｸM-PRO" panose="020F0600000000000000" pitchFamily="50" charset="-128"/>
              </a:rPr>
              <a:t>PartⅡ</a:t>
            </a:r>
            <a:r>
              <a:rPr lang="ja-JP" altLang="en-US" b="1" dirty="0">
                <a:solidFill>
                  <a:srgbClr val="0070C0"/>
                </a:solidFill>
                <a:latin typeface="HG丸ｺﾞｼｯｸM-PRO" panose="020F0600000000000000" pitchFamily="50" charset="-128"/>
                <a:ea typeface="HG丸ｺﾞｼｯｸM-PRO" panose="020F0600000000000000" pitchFamily="50" charset="-128"/>
              </a:rPr>
              <a:t>　</a:t>
            </a:r>
            <a:r>
              <a:rPr lang="ja-JP" altLang="en-US" dirty="0">
                <a:solidFill>
                  <a:srgbClr val="0070C0"/>
                </a:solidFill>
                <a:latin typeface="HG丸ｺﾞｼｯｸM-PRO" panose="020F0600000000000000" pitchFamily="50" charset="-128"/>
                <a:ea typeface="HG丸ｺﾞｼｯｸM-PRO" panose="020F0600000000000000" pitchFamily="50" charset="-128"/>
              </a:rPr>
              <a:t>を　進めていきます。</a:t>
            </a:r>
            <a:endParaRPr lang="en-US" altLang="ja-JP" dirty="0">
              <a:solidFill>
                <a:srgbClr val="0070C0"/>
              </a:solidFill>
              <a:latin typeface="HG丸ｺﾞｼｯｸM-PRO" panose="020F0600000000000000" pitchFamily="50" charset="-128"/>
              <a:ea typeface="HG丸ｺﾞｼｯｸM-PRO" panose="020F0600000000000000" pitchFamily="50" charset="-128"/>
            </a:endParaRPr>
          </a:p>
          <a:p>
            <a:pPr eaLnBrk="1" hangingPunct="1">
              <a:lnSpc>
                <a:spcPct val="150000"/>
              </a:lnSpc>
            </a:pPr>
            <a:endParaRPr lang="en-US" altLang="ja-JP" dirty="0">
              <a:solidFill>
                <a:srgbClr val="0070C0"/>
              </a:solidFill>
              <a:latin typeface="HG丸ｺﾞｼｯｸM-PRO" panose="020F0600000000000000" pitchFamily="50" charset="-128"/>
              <a:ea typeface="HG丸ｺﾞｼｯｸM-PRO" panose="020F0600000000000000" pitchFamily="50" charset="-128"/>
            </a:endParaRPr>
          </a:p>
          <a:p>
            <a:pPr eaLnBrk="1" hangingPunct="1">
              <a:lnSpc>
                <a:spcPct val="150000"/>
              </a:lnSpc>
            </a:pPr>
            <a:endParaRPr lang="en-US" altLang="ja-JP" dirty="0">
              <a:latin typeface="HG丸ｺﾞｼｯｸM-PRO" panose="020F0600000000000000" pitchFamily="50" charset="-128"/>
              <a:ea typeface="HG丸ｺﾞｼｯｸM-PRO" panose="020F0600000000000000" pitchFamily="50" charset="-128"/>
            </a:endParaRPr>
          </a:p>
          <a:p>
            <a:pPr eaLnBrk="1" hangingPunct="1">
              <a:lnSpc>
                <a:spcPct val="150000"/>
              </a:lnSpc>
            </a:pPr>
            <a:endParaRPr lang="en-US" altLang="ja-JP" dirty="0">
              <a:latin typeface="HG丸ｺﾞｼｯｸM-PRO" panose="020F0600000000000000" pitchFamily="50" charset="-128"/>
              <a:ea typeface="HG丸ｺﾞｼｯｸM-PRO" panose="020F0600000000000000" pitchFamily="50" charset="-128"/>
            </a:endParaRPr>
          </a:p>
          <a:p>
            <a:pPr eaLnBrk="1" hangingPunct="1">
              <a:lnSpc>
                <a:spcPct val="150000"/>
              </a:lnSpc>
            </a:pPr>
            <a:endParaRPr lang="en-US" altLang="ja-JP" dirty="0">
              <a:latin typeface="HG丸ｺﾞｼｯｸM-PRO" panose="020F0600000000000000" pitchFamily="50" charset="-128"/>
              <a:ea typeface="HG丸ｺﾞｼｯｸM-PRO" panose="020F0600000000000000" pitchFamily="50" charset="-128"/>
            </a:endParaRPr>
          </a:p>
          <a:p>
            <a:pPr eaLnBrk="1" hangingPunct="1">
              <a:lnSpc>
                <a:spcPct val="150000"/>
              </a:lnSpc>
            </a:pPr>
            <a:r>
              <a:rPr lang="ja-JP" altLang="en-US" dirty="0">
                <a:latin typeface="HG丸ｺﾞｼｯｸM-PRO" panose="020F0600000000000000" pitchFamily="50" charset="-128"/>
                <a:ea typeface="HG丸ｺﾞｼｯｸM-PRO" panose="020F0600000000000000" pitchFamily="50" charset="-128"/>
              </a:rPr>
              <a:t>　</a:t>
            </a:r>
            <a:endParaRPr lang="en-US" altLang="ja-JP" dirty="0">
              <a:latin typeface="HG丸ｺﾞｼｯｸM-PRO" panose="020F0600000000000000" pitchFamily="50" charset="-128"/>
              <a:ea typeface="HG丸ｺﾞｼｯｸM-PRO" panose="020F0600000000000000" pitchFamily="50" charset="-128"/>
            </a:endParaRPr>
          </a:p>
          <a:p>
            <a:pPr eaLnBrk="1" hangingPunct="1">
              <a:lnSpc>
                <a:spcPct val="150000"/>
              </a:lnSpc>
            </a:pPr>
            <a:endParaRPr lang="en-US" altLang="ja-JP" dirty="0">
              <a:latin typeface="HG丸ｺﾞｼｯｸM-PRO" panose="020F0600000000000000" pitchFamily="50" charset="-128"/>
              <a:ea typeface="HG丸ｺﾞｼｯｸM-PRO" panose="020F0600000000000000" pitchFamily="50" charset="-128"/>
            </a:endParaRPr>
          </a:p>
          <a:p>
            <a:pPr eaLnBrk="1" hangingPunct="1">
              <a:lnSpc>
                <a:spcPct val="150000"/>
              </a:lnSpc>
            </a:pPr>
            <a:endParaRPr lang="en-US" altLang="ja-JP" dirty="0">
              <a:latin typeface="HG丸ｺﾞｼｯｸM-PRO" panose="020F0600000000000000" pitchFamily="50" charset="-128"/>
              <a:ea typeface="HG丸ｺﾞｼｯｸM-PRO" panose="020F0600000000000000" pitchFamily="50" charset="-128"/>
            </a:endParaRPr>
          </a:p>
          <a:p>
            <a:pPr eaLnBrk="1" hangingPunct="1">
              <a:lnSpc>
                <a:spcPct val="150000"/>
              </a:lnSpc>
            </a:pPr>
            <a:endParaRPr lang="ja-JP" altLang="en-US" dirty="0">
              <a:latin typeface="HG丸ｺﾞｼｯｸM-PRO" panose="020F0600000000000000" pitchFamily="50" charset="-128"/>
              <a:ea typeface="HG丸ｺﾞｼｯｸM-PRO" panose="020F0600000000000000" pitchFamily="5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0AF75D76-894A-4624-B7ED-4011AC9EE410}" type="slidenum">
              <a:rPr lang="en-US" altLang="ja-JP"/>
              <a:pPr/>
              <a:t>3</a:t>
            </a:fld>
            <a:endParaRPr lang="en-US" altLang="ja-JP"/>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lnSpc>
                <a:spcPct val="150000"/>
              </a:lnSpc>
            </a:pPr>
            <a:r>
              <a:rPr lang="ja-JP" altLang="en-US" dirty="0">
                <a:latin typeface="HG丸ｺﾞｼｯｸM-PRO" panose="020F0600000000000000" pitchFamily="50" charset="-128"/>
                <a:ea typeface="HG丸ｺﾞｼｯｸM-PRO" panose="020F0600000000000000" pitchFamily="50" charset="-128"/>
              </a:rPr>
              <a:t>・　</a:t>
            </a:r>
            <a:r>
              <a:rPr lang="en-US" altLang="ja-JP" dirty="0" err="1">
                <a:latin typeface="HG丸ｺﾞｼｯｸM-PRO" panose="020F0600000000000000" pitchFamily="50" charset="-128"/>
                <a:ea typeface="HG丸ｺﾞｼｯｸM-PRO" panose="020F0600000000000000" pitchFamily="50" charset="-128"/>
              </a:rPr>
              <a:t>PartⅠ</a:t>
            </a:r>
            <a:r>
              <a:rPr lang="ja-JP" altLang="en-US" dirty="0">
                <a:latin typeface="HG丸ｺﾞｼｯｸM-PRO" panose="020F0600000000000000" pitchFamily="50" charset="-128"/>
                <a:ea typeface="HG丸ｺﾞｼｯｸM-PRO" panose="020F0600000000000000" pitchFamily="50" charset="-128"/>
              </a:rPr>
              <a:t>で体験していただく研修は、</a:t>
            </a:r>
          </a:p>
          <a:p>
            <a:pPr eaLnBrk="1" hangingPunct="1">
              <a:lnSpc>
                <a:spcPct val="150000"/>
              </a:lnSpc>
            </a:pPr>
            <a:r>
              <a:rPr lang="ja-JP" altLang="en-US" dirty="0">
                <a:solidFill>
                  <a:srgbClr val="FF0000"/>
                </a:solidFill>
                <a:latin typeface="HG丸ｺﾞｼｯｸM-PRO" panose="020F0600000000000000" pitchFamily="50" charset="-128"/>
                <a:ea typeface="HG丸ｺﾞｼｯｸM-PRO" panose="020F0600000000000000" pitchFamily="50" charset="-128"/>
              </a:rPr>
              <a:t>　　巻込まれ体感　・　ぶら下がり体感　・　感電体感　・　薬品飛散体感　・　重量物体感　・　玉掛け挟まれ見学　・　・　ボール盤巻き込まれ見学など</a:t>
            </a:r>
            <a:endParaRPr lang="en-US" altLang="ja-JP" dirty="0">
              <a:solidFill>
                <a:srgbClr val="FF0000"/>
              </a:solidFill>
              <a:latin typeface="HG丸ｺﾞｼｯｸM-PRO" panose="020F0600000000000000" pitchFamily="50" charset="-128"/>
              <a:ea typeface="HG丸ｺﾞｼｯｸM-PRO" panose="020F0600000000000000" pitchFamily="50" charset="-128"/>
            </a:endParaRPr>
          </a:p>
          <a:p>
            <a:pPr eaLnBrk="1" hangingPunct="1">
              <a:lnSpc>
                <a:spcPct val="150000"/>
              </a:lnSpc>
            </a:pPr>
            <a:r>
              <a:rPr lang="ja-JP" altLang="en-US" dirty="0">
                <a:solidFill>
                  <a:srgbClr val="FF0000"/>
                </a:solidFill>
                <a:latin typeface="HG丸ｺﾞｼｯｸM-PRO" panose="020F0600000000000000" pitchFamily="50" charset="-128"/>
                <a:ea typeface="HG丸ｺﾞｼｯｸM-PRO" panose="020F0600000000000000" pitchFamily="50" charset="-128"/>
              </a:rPr>
              <a:t>　　</a:t>
            </a:r>
            <a:r>
              <a:rPr lang="en-US" altLang="ja-JP" dirty="0">
                <a:solidFill>
                  <a:srgbClr val="FF0000"/>
                </a:solidFill>
                <a:latin typeface="HG丸ｺﾞｼｯｸM-PRO" panose="020F0600000000000000" pitchFamily="50" charset="-128"/>
                <a:ea typeface="HG丸ｺﾞｼｯｸM-PRO" panose="020F0600000000000000" pitchFamily="50" charset="-128"/>
              </a:rPr>
              <a:t>11</a:t>
            </a:r>
            <a:r>
              <a:rPr lang="ja-JP" altLang="en-US" dirty="0">
                <a:solidFill>
                  <a:srgbClr val="FF0000"/>
                </a:solidFill>
                <a:latin typeface="HG丸ｺﾞｼｯｸM-PRO" panose="020F0600000000000000" pitchFamily="50" charset="-128"/>
                <a:ea typeface="HG丸ｺﾞｼｯｸM-PRO" panose="020F0600000000000000" pitchFamily="50" charset="-128"/>
              </a:rPr>
              <a:t>項目の危険体感により危険感度アップを図っていただきます。　</a:t>
            </a:r>
            <a:endParaRPr lang="en-US" altLang="ja-JP" dirty="0">
              <a:solidFill>
                <a:srgbClr val="FF0000"/>
              </a:solidFill>
              <a:latin typeface="HG丸ｺﾞｼｯｸM-PRO" panose="020F0600000000000000" pitchFamily="50" charset="-128"/>
              <a:ea typeface="HG丸ｺﾞｼｯｸM-PRO" panose="020F0600000000000000" pitchFamily="50" charset="-128"/>
            </a:endParaRPr>
          </a:p>
          <a:p>
            <a:pPr eaLnBrk="1" hangingPunct="1">
              <a:lnSpc>
                <a:spcPct val="150000"/>
              </a:lnSpc>
            </a:pPr>
            <a:r>
              <a:rPr lang="ja-JP" altLang="en-US" dirty="0">
                <a:solidFill>
                  <a:srgbClr val="FF0000"/>
                </a:solidFill>
                <a:latin typeface="HG丸ｺﾞｼｯｸM-PRO" panose="020F0600000000000000" pitchFamily="50" charset="-128"/>
                <a:ea typeface="HG丸ｺﾞｼｯｸM-PRO" panose="020F0600000000000000" pitchFamily="50" charset="-128"/>
              </a:rPr>
              <a:t>・　詳細は、１</a:t>
            </a:r>
            <a:r>
              <a:rPr lang="en-US" altLang="ja-JP" dirty="0">
                <a:solidFill>
                  <a:srgbClr val="FF0000"/>
                </a:solidFill>
                <a:latin typeface="HG丸ｺﾞｼｯｸM-PRO" panose="020F0600000000000000" pitchFamily="50" charset="-128"/>
                <a:ea typeface="HG丸ｺﾞｼｯｸM-PRO" panose="020F0600000000000000" pitchFamily="50" charset="-128"/>
              </a:rPr>
              <a:t>F</a:t>
            </a:r>
            <a:r>
              <a:rPr lang="ja-JP" altLang="en-US" dirty="0">
                <a:solidFill>
                  <a:srgbClr val="FF0000"/>
                </a:solidFill>
                <a:latin typeface="HG丸ｺﾞｼｯｸM-PRO" panose="020F0600000000000000" pitchFamily="50" charset="-128"/>
                <a:ea typeface="HG丸ｺﾞｼｯｸM-PRO" panose="020F0600000000000000" pitchFamily="50" charset="-128"/>
              </a:rPr>
              <a:t>の講習会場で、専任講師から、説明があります。</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2D60F-9C91-DCBF-B372-B8F6F1F05074}"/>
            </a:ext>
          </a:extLst>
        </p:cNvPr>
        <p:cNvGrpSpPr/>
        <p:nvPr/>
      </p:nvGrpSpPr>
      <p:grpSpPr>
        <a:xfrm>
          <a:off x="0" y="0"/>
          <a:ext cx="0" cy="0"/>
          <a:chOff x="0" y="0"/>
          <a:chExt cx="0" cy="0"/>
        </a:xfrm>
      </p:grpSpPr>
      <p:sp>
        <p:nvSpPr>
          <p:cNvPr id="34818" name="Rectangle 7">
            <a:extLst>
              <a:ext uri="{FF2B5EF4-FFF2-40B4-BE49-F238E27FC236}">
                <a16:creationId xmlns:a16="http://schemas.microsoft.com/office/drawing/2014/main" id="{CBD86C8A-6994-F3E3-A9DD-02B7EF648A78}"/>
              </a:ext>
            </a:extLst>
          </p:cNvPr>
          <p:cNvSpPr>
            <a:spLocks noGrp="1" noChangeArrowheads="1"/>
          </p:cNvSpPr>
          <p:nvPr>
            <p:ph type="sldNum" sz="quarter" idx="5"/>
          </p:nvPr>
        </p:nvSpPr>
        <p:spPr>
          <a:noFill/>
        </p:spPr>
        <p:txBody>
          <a:bodyPr/>
          <a:lstStyle/>
          <a:p>
            <a:fld id="{0AF75D76-894A-4624-B7ED-4011AC9EE410}" type="slidenum">
              <a:rPr lang="en-US" altLang="ja-JP"/>
              <a:pPr/>
              <a:t>4</a:t>
            </a:fld>
            <a:endParaRPr lang="en-US" altLang="ja-JP"/>
          </a:p>
        </p:txBody>
      </p:sp>
      <p:sp>
        <p:nvSpPr>
          <p:cNvPr id="34819" name="Rectangle 2">
            <a:extLst>
              <a:ext uri="{FF2B5EF4-FFF2-40B4-BE49-F238E27FC236}">
                <a16:creationId xmlns:a16="http://schemas.microsoft.com/office/drawing/2014/main" id="{1641AFF8-0BE0-9EDD-5634-7234F066957B}"/>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E1475C81-598C-4291-55C5-204CDA5D8771}"/>
              </a:ext>
            </a:extLst>
          </p:cNvPr>
          <p:cNvSpPr>
            <a:spLocks noGrp="1" noChangeArrowheads="1"/>
          </p:cNvSpPr>
          <p:nvPr>
            <p:ph type="body" idx="1"/>
          </p:nvPr>
        </p:nvSpPr>
        <p:spPr>
          <a:noFill/>
          <a:ln/>
        </p:spPr>
        <p:txBody>
          <a:bodyPr/>
          <a:lstStyle/>
          <a:p>
            <a:pPr eaLnBrk="1" hangingPunct="1">
              <a:lnSpc>
                <a:spcPct val="150000"/>
              </a:lnSpc>
            </a:pPr>
            <a:r>
              <a:rPr lang="ja-JP" altLang="en-US" dirty="0">
                <a:solidFill>
                  <a:srgbClr val="FF0000"/>
                </a:solidFill>
                <a:latin typeface="HG丸ｺﾞｼｯｸM-PRO" panose="020F0600000000000000" pitchFamily="50" charset="-128"/>
                <a:ea typeface="HG丸ｺﾞｼｯｸM-PRO" panose="020F0600000000000000" pitchFamily="50" charset="-128"/>
              </a:rPr>
              <a:t>・　</a:t>
            </a:r>
            <a:r>
              <a:rPr lang="en-US" altLang="ja-JP" dirty="0" err="1">
                <a:solidFill>
                  <a:srgbClr val="FF0000"/>
                </a:solidFill>
                <a:latin typeface="HG丸ｺﾞｼｯｸM-PRO" panose="020F0600000000000000" pitchFamily="50" charset="-128"/>
                <a:ea typeface="HG丸ｺﾞｼｯｸM-PRO" panose="020F0600000000000000" pitchFamily="50" charset="-128"/>
              </a:rPr>
              <a:t>PartⅡ</a:t>
            </a:r>
            <a:r>
              <a:rPr lang="ja-JP" altLang="en-US" dirty="0">
                <a:solidFill>
                  <a:srgbClr val="FF0000"/>
                </a:solidFill>
                <a:latin typeface="HG丸ｺﾞｼｯｸM-PRO" panose="020F0600000000000000" pitchFamily="50" charset="-128"/>
                <a:ea typeface="HG丸ｺﾞｼｯｸM-PRO" panose="020F0600000000000000" pitchFamily="50" charset="-128"/>
              </a:rPr>
              <a:t>では、高齢化にともなう身体機能の低下を確認したうえで、簡単な強化運動コンテンツを行います。</a:t>
            </a:r>
            <a:endParaRPr lang="en-US" altLang="ja-JP" dirty="0">
              <a:solidFill>
                <a:srgbClr val="FF0000"/>
              </a:solidFill>
              <a:latin typeface="HG丸ｺﾞｼｯｸM-PRO" panose="020F0600000000000000" pitchFamily="50" charset="-128"/>
              <a:ea typeface="HG丸ｺﾞｼｯｸM-PRO" panose="020F0600000000000000" pitchFamily="50" charset="-128"/>
            </a:endParaRPr>
          </a:p>
          <a:p>
            <a:pPr eaLnBrk="1" hangingPunct="1">
              <a:lnSpc>
                <a:spcPct val="150000"/>
              </a:lnSpc>
            </a:pPr>
            <a:r>
              <a:rPr lang="ja-JP" altLang="en-US" dirty="0">
                <a:solidFill>
                  <a:srgbClr val="FF0000"/>
                </a:solidFill>
                <a:latin typeface="HG丸ｺﾞｼｯｸM-PRO" panose="020F0600000000000000" pitchFamily="50" charset="-128"/>
                <a:ea typeface="HG丸ｺﾞｼｯｸM-PRO" panose="020F0600000000000000" pitchFamily="50" charset="-128"/>
              </a:rPr>
              <a:t>　　具体的には、「立ち上がりテスト、スクワット、ヒールレイズ」　のような簡単な運動になります。</a:t>
            </a:r>
            <a:endParaRPr lang="en-US" altLang="ja-JP" dirty="0">
              <a:solidFill>
                <a:srgbClr val="FF0000"/>
              </a:solidFill>
              <a:latin typeface="HG丸ｺﾞｼｯｸM-PRO" panose="020F0600000000000000" pitchFamily="50" charset="-128"/>
              <a:ea typeface="HG丸ｺﾞｼｯｸM-PRO" panose="020F0600000000000000" pitchFamily="50" charset="-128"/>
            </a:endParaRPr>
          </a:p>
          <a:p>
            <a:pPr eaLnBrk="1" hangingPunct="1">
              <a:lnSpc>
                <a:spcPct val="150000"/>
              </a:lnSpc>
            </a:pPr>
            <a:r>
              <a:rPr lang="ja-JP" altLang="en-US" dirty="0">
                <a:solidFill>
                  <a:srgbClr val="FF0000"/>
                </a:solidFill>
                <a:latin typeface="HG丸ｺﾞｼｯｸM-PRO" panose="020F0600000000000000" pitchFamily="50" charset="-128"/>
                <a:ea typeface="HG丸ｺﾞｼｯｸM-PRO" panose="020F0600000000000000" pitchFamily="50" charset="-128"/>
              </a:rPr>
              <a:t>　　これらについて、専任講師からの解説　のもと実施していきます。</a:t>
            </a:r>
          </a:p>
        </p:txBody>
      </p:sp>
    </p:spTree>
    <p:extLst>
      <p:ext uri="{BB962C8B-B14F-4D97-AF65-F5344CB8AC3E}">
        <p14:creationId xmlns:p14="http://schemas.microsoft.com/office/powerpoint/2010/main" val="3072757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15D11-C47D-CE42-5BBF-451B5FC24987}"/>
            </a:ext>
          </a:extLst>
        </p:cNvPr>
        <p:cNvGrpSpPr/>
        <p:nvPr/>
      </p:nvGrpSpPr>
      <p:grpSpPr>
        <a:xfrm>
          <a:off x="0" y="0"/>
          <a:ext cx="0" cy="0"/>
          <a:chOff x="0" y="0"/>
          <a:chExt cx="0" cy="0"/>
        </a:xfrm>
      </p:grpSpPr>
      <p:sp>
        <p:nvSpPr>
          <p:cNvPr id="36866" name="Rectangle 7">
            <a:extLst>
              <a:ext uri="{FF2B5EF4-FFF2-40B4-BE49-F238E27FC236}">
                <a16:creationId xmlns:a16="http://schemas.microsoft.com/office/drawing/2014/main" id="{228EB1D9-6393-C980-B4DD-98396B47487B}"/>
              </a:ext>
            </a:extLst>
          </p:cNvPr>
          <p:cNvSpPr>
            <a:spLocks noGrp="1" noChangeArrowheads="1"/>
          </p:cNvSpPr>
          <p:nvPr>
            <p:ph type="sldNum" sz="quarter" idx="5"/>
          </p:nvPr>
        </p:nvSpPr>
        <p:spPr>
          <a:noFill/>
        </p:spPr>
        <p:txBody>
          <a:bodyPr/>
          <a:lstStyle/>
          <a:p>
            <a:fld id="{F7E01183-6ECB-48EF-BFB2-C0F544799FEC}" type="slidenum">
              <a:rPr lang="en-US" altLang="ja-JP"/>
              <a:pPr/>
              <a:t>5</a:t>
            </a:fld>
            <a:endParaRPr lang="en-US" altLang="ja-JP"/>
          </a:p>
        </p:txBody>
      </p:sp>
      <p:sp>
        <p:nvSpPr>
          <p:cNvPr id="36867" name="Rectangle 2">
            <a:extLst>
              <a:ext uri="{FF2B5EF4-FFF2-40B4-BE49-F238E27FC236}">
                <a16:creationId xmlns:a16="http://schemas.microsoft.com/office/drawing/2014/main" id="{D77ADB85-18A8-7E7A-F99D-A113C7C79CED}"/>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19C64704-DC5F-844F-48FB-93E89B45BFCA}"/>
              </a:ext>
            </a:extLst>
          </p:cNvPr>
          <p:cNvSpPr>
            <a:spLocks noGrp="1" noChangeArrowheads="1"/>
          </p:cNvSpPr>
          <p:nvPr>
            <p:ph type="body" idx="1"/>
          </p:nvPr>
        </p:nvSpPr>
        <p:spPr>
          <a:noFill/>
          <a:ln/>
        </p:spPr>
        <p:txBody>
          <a:bodyPr/>
          <a:lstStyle/>
          <a:p>
            <a:pPr eaLnBrk="1" hangingPunct="1">
              <a:lnSpc>
                <a:spcPct val="150000"/>
              </a:lnSpc>
            </a:pPr>
            <a:r>
              <a:rPr lang="ja-JP" altLang="en-US" dirty="0">
                <a:latin typeface="HG丸ｺﾞｼｯｸM-PRO" panose="020F0600000000000000" pitchFamily="50" charset="-128"/>
                <a:ea typeface="HG丸ｺﾞｼｯｸM-PRO" panose="020F0600000000000000" pitchFamily="50" charset="-128"/>
              </a:rPr>
              <a:t>・　画面の写真を見て下さい。</a:t>
            </a:r>
          </a:p>
          <a:p>
            <a:pPr eaLnBrk="1" hangingPunct="1">
              <a:lnSpc>
                <a:spcPct val="150000"/>
              </a:lnSpc>
            </a:pPr>
            <a:r>
              <a:rPr lang="ja-JP" altLang="en-US" dirty="0">
                <a:latin typeface="HG丸ｺﾞｼｯｸM-PRO" panose="020F0600000000000000" pitchFamily="50" charset="-128"/>
                <a:ea typeface="HG丸ｺﾞｼｯｸM-PRO" panose="020F0600000000000000" pitchFamily="50" charset="-128"/>
              </a:rPr>
              <a:t>・　のどかな田舎の風景ですよね。　小屋があり、手前では、鳥が草をつついています。</a:t>
            </a:r>
            <a:endParaRPr lang="en-US" altLang="ja-JP" dirty="0">
              <a:latin typeface="HG丸ｺﾞｼｯｸM-PRO" panose="020F0600000000000000" pitchFamily="50" charset="-128"/>
              <a:ea typeface="HG丸ｺﾞｼｯｸM-PRO" panose="020F0600000000000000" pitchFamily="50" charset="-128"/>
            </a:endParaRPr>
          </a:p>
          <a:p>
            <a:pPr eaLnBrk="1" hangingPunct="1">
              <a:lnSpc>
                <a:spcPct val="150000"/>
              </a:lnSpc>
            </a:pPr>
            <a:r>
              <a:rPr lang="ja-JP" altLang="en-US" dirty="0">
                <a:latin typeface="HG丸ｺﾞｼｯｸM-PRO" panose="020F0600000000000000" pitchFamily="50" charset="-128"/>
                <a:ea typeface="HG丸ｺﾞｼｯｸM-PRO" panose="020F0600000000000000" pitchFamily="50" charset="-128"/>
              </a:rPr>
              <a:t>・　さて、よーく　画面をみていてください。</a:t>
            </a:r>
            <a:endParaRPr lang="en-US" altLang="ja-JP" dirty="0">
              <a:latin typeface="HG丸ｺﾞｼｯｸM-PRO" panose="020F0600000000000000" pitchFamily="50" charset="-128"/>
              <a:ea typeface="HG丸ｺﾞｼｯｸM-PRO" panose="020F0600000000000000" pitchFamily="50" charset="-128"/>
            </a:endParaRPr>
          </a:p>
          <a:p>
            <a:pPr eaLnBrk="1" hangingPunct="1">
              <a:lnSpc>
                <a:spcPct val="150000"/>
              </a:lnSpc>
            </a:pPr>
            <a:r>
              <a:rPr lang="ja-JP" altLang="en-US" dirty="0">
                <a:latin typeface="HG丸ｺﾞｼｯｸM-PRO" panose="020F0600000000000000" pitchFamily="50" charset="-128"/>
                <a:ea typeface="HG丸ｺﾞｼｯｸM-PRO" panose="020F0600000000000000" pitchFamily="50" charset="-128"/>
              </a:rPr>
              <a:t>・　これから、私の操作でこの画面のどこかに変化が起きます。</a:t>
            </a:r>
            <a:endParaRPr lang="en-US" altLang="ja-JP" dirty="0">
              <a:latin typeface="HG丸ｺﾞｼｯｸM-PRO" panose="020F0600000000000000" pitchFamily="50" charset="-128"/>
              <a:ea typeface="HG丸ｺﾞｼｯｸM-PRO" panose="020F0600000000000000" pitchFamily="50" charset="-128"/>
            </a:endParaRPr>
          </a:p>
          <a:p>
            <a:pPr eaLnBrk="1" hangingPunct="1">
              <a:lnSpc>
                <a:spcPct val="150000"/>
              </a:lnSpc>
            </a:pPr>
            <a:r>
              <a:rPr lang="ja-JP" altLang="en-US" dirty="0">
                <a:latin typeface="HG丸ｺﾞｼｯｸM-PRO" panose="020F0600000000000000" pitchFamily="50" charset="-128"/>
                <a:ea typeface="HG丸ｺﾞｼｯｸM-PRO" panose="020F0600000000000000" pitchFamily="50" charset="-128"/>
              </a:rPr>
              <a:t>　＜ここでクリック＞</a:t>
            </a:r>
            <a:endParaRPr lang="en-US" altLang="ja-JP" dirty="0">
              <a:latin typeface="HG丸ｺﾞｼｯｸM-PRO" panose="020F0600000000000000" pitchFamily="50" charset="-128"/>
              <a:ea typeface="HG丸ｺﾞｼｯｸM-PRO" panose="020F0600000000000000" pitchFamily="50" charset="-128"/>
            </a:endParaRPr>
          </a:p>
          <a:p>
            <a:pPr eaLnBrk="1" hangingPunct="1">
              <a:lnSpc>
                <a:spcPct val="150000"/>
              </a:lnSpc>
            </a:pPr>
            <a:r>
              <a:rPr lang="ja-JP" altLang="en-US" dirty="0">
                <a:latin typeface="HG丸ｺﾞｼｯｸM-PRO" panose="020F0600000000000000" pitchFamily="50" charset="-128"/>
                <a:ea typeface="HG丸ｺﾞｼｯｸM-PRO" panose="020F0600000000000000" pitchFamily="50" charset="-128"/>
              </a:rPr>
              <a:t>・　変化に気づいた方はいますか？　黙って、手を挙げてください。</a:t>
            </a:r>
            <a:endParaRPr lang="en-US" altLang="ja-JP" dirty="0">
              <a:latin typeface="HG丸ｺﾞｼｯｸM-PRO" panose="020F0600000000000000" pitchFamily="50" charset="-128"/>
              <a:ea typeface="HG丸ｺﾞｼｯｸM-PRO" panose="020F0600000000000000" pitchFamily="50" charset="-128"/>
            </a:endParaRPr>
          </a:p>
          <a:p>
            <a:pPr eaLnBrk="1" hangingPunct="1">
              <a:lnSpc>
                <a:spcPct val="150000"/>
              </a:lnSpc>
            </a:pPr>
            <a:r>
              <a:rPr lang="ja-JP" altLang="en-US" dirty="0">
                <a:latin typeface="HG丸ｺﾞｼｯｸM-PRO" panose="020F0600000000000000" pitchFamily="50" charset="-128"/>
                <a:ea typeface="HG丸ｺﾞｼｯｸM-PRO" panose="020F0600000000000000" pitchFamily="50" charset="-128"/>
              </a:rPr>
              <a:t>・　何かが動いているのですが、気付きましたか？</a:t>
            </a:r>
            <a:endParaRPr lang="en-US" altLang="ja-JP" dirty="0">
              <a:latin typeface="HG丸ｺﾞｼｯｸM-PRO" panose="020F0600000000000000" pitchFamily="50" charset="-128"/>
              <a:ea typeface="HG丸ｺﾞｼｯｸM-PRO" panose="020F0600000000000000" pitchFamily="50" charset="-128"/>
            </a:endParaRPr>
          </a:p>
          <a:p>
            <a:pPr eaLnBrk="1" hangingPunct="1">
              <a:lnSpc>
                <a:spcPct val="150000"/>
              </a:lnSpc>
            </a:pPr>
            <a:r>
              <a:rPr lang="ja-JP" altLang="en-US" dirty="0">
                <a:latin typeface="HG丸ｺﾞｼｯｸM-PRO" panose="020F0600000000000000" pitchFamily="50" charset="-128"/>
                <a:ea typeface="HG丸ｺﾞｼｯｸM-PRO" panose="020F0600000000000000" pitchFamily="50" charset="-128"/>
              </a:rPr>
              <a:t>・　では、もう一度操作をします。　よく見ていてください。</a:t>
            </a:r>
          </a:p>
          <a:p>
            <a:pPr eaLnBrk="1" hangingPunct="1">
              <a:lnSpc>
                <a:spcPct val="150000"/>
              </a:lnSpc>
            </a:pPr>
            <a:r>
              <a:rPr lang="ja-JP" altLang="en-US" dirty="0">
                <a:latin typeface="HG丸ｺﾞｼｯｸM-PRO" panose="020F0600000000000000" pitchFamily="50" charset="-128"/>
                <a:ea typeface="HG丸ｺﾞｼｯｸM-PRO" panose="020F0600000000000000" pitchFamily="50" charset="-128"/>
              </a:rPr>
              <a:t>　　＜ここで２回目クリック＞</a:t>
            </a:r>
            <a:endParaRPr lang="en-US" altLang="ja-JP" dirty="0">
              <a:latin typeface="HG丸ｺﾞｼｯｸM-PRO" panose="020F0600000000000000" pitchFamily="50" charset="-128"/>
              <a:ea typeface="HG丸ｺﾞｼｯｸM-PRO" panose="020F0600000000000000" pitchFamily="50" charset="-128"/>
            </a:endParaRPr>
          </a:p>
          <a:p>
            <a:pPr eaLnBrk="1" hangingPunct="1">
              <a:lnSpc>
                <a:spcPct val="150000"/>
              </a:lnSpc>
            </a:pPr>
            <a:r>
              <a:rPr lang="ja-JP" altLang="en-US" dirty="0">
                <a:latin typeface="HG丸ｺﾞｼｯｸM-PRO" panose="020F0600000000000000" pitchFamily="50" charset="-128"/>
                <a:ea typeface="HG丸ｺﾞｼｯｸM-PRO" panose="020F0600000000000000" pitchFamily="50" charset="-128"/>
              </a:rPr>
              <a:t>・　確認できた方は、手を挙げてください。</a:t>
            </a:r>
            <a:endParaRPr lang="en-US" altLang="ja-JP" dirty="0">
              <a:latin typeface="HG丸ｺﾞｼｯｸM-PRO" panose="020F0600000000000000" pitchFamily="50" charset="-128"/>
              <a:ea typeface="HG丸ｺﾞｼｯｸM-PRO" panose="020F0600000000000000" pitchFamily="50" charset="-128"/>
            </a:endParaRPr>
          </a:p>
          <a:p>
            <a:pPr eaLnBrk="1" hangingPunct="1">
              <a:lnSpc>
                <a:spcPct val="150000"/>
              </a:lnSpc>
            </a:pPr>
            <a:endParaRPr lang="ja-JP" altLang="en-US"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862459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F7E01183-6ECB-48EF-BFB2-C0F544799FEC}" type="slidenum">
              <a:rPr lang="en-US" altLang="ja-JP"/>
              <a:pPr/>
              <a:t>6</a:t>
            </a:fld>
            <a:endParaRPr lang="en-US" altLang="ja-JP"/>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lnSpc>
                <a:spcPct val="150000"/>
              </a:lnSpc>
            </a:pPr>
            <a:endParaRPr lang="en-US" altLang="ja-JP" dirty="0">
              <a:latin typeface="HG丸ｺﾞｼｯｸM-PRO" panose="020F0600000000000000" pitchFamily="50" charset="-128"/>
              <a:ea typeface="HG丸ｺﾞｼｯｸM-PRO" panose="020F0600000000000000" pitchFamily="50" charset="-128"/>
            </a:endParaRPr>
          </a:p>
          <a:p>
            <a:pPr eaLnBrk="1" hangingPunct="1">
              <a:lnSpc>
                <a:spcPct val="150000"/>
              </a:lnSpc>
            </a:pPr>
            <a:r>
              <a:rPr lang="ja-JP" altLang="en-US" dirty="0">
                <a:latin typeface="HG丸ｺﾞｼｯｸM-PRO" panose="020F0600000000000000" pitchFamily="50" charset="-128"/>
                <a:ea typeface="HG丸ｺﾞｼｯｸM-PRO" panose="020F0600000000000000" pitchFamily="50" charset="-128"/>
              </a:rPr>
              <a:t>・　見えたでしょうか。　緑の小さな丸が画面右側から左下側に動きました。</a:t>
            </a:r>
            <a:endParaRPr lang="en-US" altLang="ja-JP" dirty="0">
              <a:latin typeface="HG丸ｺﾞｼｯｸM-PRO" panose="020F0600000000000000" pitchFamily="50" charset="-128"/>
              <a:ea typeface="HG丸ｺﾞｼｯｸM-PRO" panose="020F0600000000000000" pitchFamily="50" charset="-128"/>
            </a:endParaRPr>
          </a:p>
          <a:p>
            <a:pPr eaLnBrk="1" hangingPunct="1">
              <a:lnSpc>
                <a:spcPct val="150000"/>
              </a:lnSpc>
            </a:pPr>
            <a:r>
              <a:rPr lang="ja-JP" altLang="en-US" dirty="0">
                <a:latin typeface="HG丸ｺﾞｼｯｸM-PRO" panose="020F0600000000000000" pitchFamily="50" charset="-128"/>
                <a:ea typeface="HG丸ｺﾞｼｯｸM-PRO" panose="020F0600000000000000" pitchFamily="50" charset="-128"/>
              </a:rPr>
              <a:t>・　僅か、</a:t>
            </a:r>
            <a:r>
              <a:rPr lang="en-US" altLang="ja-JP" dirty="0">
                <a:latin typeface="HG丸ｺﾞｼｯｸM-PRO" panose="020F0600000000000000" pitchFamily="50" charset="-128"/>
                <a:ea typeface="HG丸ｺﾞｼｯｸM-PRO" panose="020F0600000000000000" pitchFamily="50" charset="-128"/>
              </a:rPr>
              <a:t>10,000</a:t>
            </a:r>
            <a:r>
              <a:rPr lang="ja-JP" altLang="en-US" dirty="0">
                <a:latin typeface="HG丸ｺﾞｼｯｸM-PRO" panose="020F0600000000000000" pitchFamily="50" charset="-128"/>
                <a:ea typeface="HG丸ｺﾞｼｯｸM-PRO" panose="020F0600000000000000" pitchFamily="50" charset="-128"/>
              </a:rPr>
              <a:t>分の１の面積の　小さな円　を動かしました。</a:t>
            </a:r>
            <a:endParaRPr lang="en-US" altLang="ja-JP" dirty="0">
              <a:latin typeface="HG丸ｺﾞｼｯｸM-PRO" panose="020F0600000000000000" pitchFamily="50" charset="-128"/>
              <a:ea typeface="HG丸ｺﾞｼｯｸM-PRO" panose="020F0600000000000000" pitchFamily="50" charset="-128"/>
            </a:endParaRPr>
          </a:p>
          <a:p>
            <a:pPr eaLnBrk="1" hangingPunct="1">
              <a:lnSpc>
                <a:spcPct val="150000"/>
              </a:lnSpc>
            </a:pPr>
            <a:endParaRPr lang="en-US" altLang="ja-JP" dirty="0">
              <a:latin typeface="HG丸ｺﾞｼｯｸM-PRO" panose="020F0600000000000000" pitchFamily="50" charset="-128"/>
              <a:ea typeface="HG丸ｺﾞｼｯｸM-PRO" panose="020F0600000000000000" pitchFamily="50" charset="-128"/>
            </a:endParaRPr>
          </a:p>
          <a:p>
            <a:pPr eaLnBrk="1" hangingPunct="1">
              <a:lnSpc>
                <a:spcPct val="150000"/>
              </a:lnSpc>
            </a:pPr>
            <a:r>
              <a:rPr lang="ja-JP" altLang="en-US" dirty="0">
                <a:latin typeface="HG丸ｺﾞｼｯｸM-PRO" panose="020F0600000000000000" pitchFamily="50" charset="-128"/>
                <a:ea typeface="HG丸ｺﾞｼｯｸM-PRO" panose="020F0600000000000000" pitchFamily="50" charset="-128"/>
              </a:rPr>
              <a:t>・　人は、動くものに対して自然に反応します。</a:t>
            </a:r>
            <a:endParaRPr lang="en-US" altLang="ja-JP" dirty="0">
              <a:latin typeface="HG丸ｺﾞｼｯｸM-PRO" panose="020F0600000000000000" pitchFamily="50" charset="-128"/>
              <a:ea typeface="HG丸ｺﾞｼｯｸM-PRO" panose="020F0600000000000000" pitchFamily="50" charset="-128"/>
            </a:endParaRPr>
          </a:p>
          <a:p>
            <a:pPr eaLnBrk="1" hangingPunct="1">
              <a:lnSpc>
                <a:spcPct val="150000"/>
              </a:lnSpc>
            </a:pPr>
            <a:r>
              <a:rPr lang="ja-JP" altLang="en-US" dirty="0">
                <a:latin typeface="HG丸ｺﾞｼｯｸM-PRO" panose="020F0600000000000000" pitchFamily="50" charset="-128"/>
                <a:ea typeface="HG丸ｺﾞｼｯｸM-PRO" panose="020F0600000000000000" pitchFamily="50" charset="-128"/>
              </a:rPr>
              <a:t>・　これは、人が刺激に対して反応する　ある　“プログラム”　が存在すると</a:t>
            </a:r>
            <a:endParaRPr lang="en-US" altLang="ja-JP" dirty="0">
              <a:latin typeface="HG丸ｺﾞｼｯｸM-PRO" panose="020F0600000000000000" pitchFamily="50" charset="-128"/>
              <a:ea typeface="HG丸ｺﾞｼｯｸM-PRO" panose="020F0600000000000000" pitchFamily="50" charset="-128"/>
            </a:endParaRPr>
          </a:p>
          <a:p>
            <a:pPr eaLnBrk="1" hangingPunct="1">
              <a:lnSpc>
                <a:spcPct val="150000"/>
              </a:lnSpc>
            </a:pPr>
            <a:r>
              <a:rPr lang="ja-JP" altLang="en-US" dirty="0">
                <a:latin typeface="HG丸ｺﾞｼｯｸM-PRO" panose="020F0600000000000000" pitchFamily="50" charset="-128"/>
                <a:ea typeface="HG丸ｺﾞｼｯｸM-PRO" panose="020F0600000000000000" pitchFamily="50" charset="-128"/>
              </a:rPr>
              <a:t>　　言われています。　また、その反応は　個人差　があると言われています。</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F1D3060-BB7D-4C86-A248-C8436A0CF863}" type="slidenum">
              <a:rPr lang="en-US" altLang="ja-JP"/>
              <a:pPr/>
              <a:t>7</a:t>
            </a:fld>
            <a:endParaRPr lang="en-US" altLang="ja-JP"/>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ja-JP" altLang="en-US" dirty="0">
                <a:latin typeface="HG丸ｺﾞｼｯｸM-PRO" panose="020F0600000000000000" pitchFamily="50" charset="-128"/>
                <a:ea typeface="HG丸ｺﾞｼｯｸM-PRO" panose="020F0600000000000000" pitchFamily="50" charset="-128"/>
              </a:rPr>
              <a:t>・　ここで、どのようにして人は危険を感じるか・・について考えてみたいと思います。</a:t>
            </a:r>
            <a:endParaRPr lang="en-US" altLang="ja-JP" dirty="0">
              <a:latin typeface="HG丸ｺﾞｼｯｸM-PRO" panose="020F0600000000000000" pitchFamily="50" charset="-128"/>
              <a:ea typeface="HG丸ｺﾞｼｯｸM-PRO" panose="020F0600000000000000" pitchFamily="50" charset="-128"/>
            </a:endParaRPr>
          </a:p>
          <a:p>
            <a:pPr eaLnBrk="1" hangingPunct="1"/>
            <a:endParaRPr lang="ja-JP" altLang="en-US" dirty="0">
              <a:latin typeface="HG丸ｺﾞｼｯｸM-PRO" panose="020F0600000000000000" pitchFamily="50" charset="-128"/>
              <a:ea typeface="HG丸ｺﾞｼｯｸM-PRO" panose="020F0600000000000000" pitchFamily="50" charset="-128"/>
            </a:endParaRPr>
          </a:p>
          <a:p>
            <a:pPr eaLnBrk="1" hangingPunct="1">
              <a:lnSpc>
                <a:spcPct val="150000"/>
              </a:lnSpc>
            </a:pPr>
            <a:r>
              <a:rPr lang="ja-JP" altLang="en-US" dirty="0">
                <a:latin typeface="HG丸ｺﾞｼｯｸM-PRO" panose="020F0600000000000000" pitchFamily="50" charset="-128"/>
                <a:ea typeface="HG丸ｺﾞｼｯｸM-PRO" panose="020F0600000000000000" pitchFamily="50" charset="-128"/>
              </a:rPr>
              <a:t>・　人は、五感（</a:t>
            </a:r>
            <a:r>
              <a:rPr lang="ja-JP" altLang="en-US" dirty="0">
                <a:solidFill>
                  <a:srgbClr val="FF0000"/>
                </a:solidFill>
                <a:latin typeface="HG丸ｺﾞｼｯｸM-PRO" panose="020F0600000000000000" pitchFamily="50" charset="-128"/>
                <a:ea typeface="HG丸ｺﾞｼｯｸM-PRO" panose="020F0600000000000000" pitchFamily="50" charset="-128"/>
              </a:rPr>
              <a:t>視覚・聴覚・触覚・臭覚・味覚）</a:t>
            </a:r>
            <a:r>
              <a:rPr lang="ja-JP" altLang="en-US" dirty="0">
                <a:latin typeface="HG丸ｺﾞｼｯｸM-PRO" panose="020F0600000000000000" pitchFamily="50" charset="-128"/>
                <a:ea typeface="HG丸ｺﾞｼｯｸM-PRO" panose="020F0600000000000000" pitchFamily="50" charset="-128"/>
              </a:rPr>
              <a:t>を通して、無意識のうちにいろんな反応（行動）をとっています。</a:t>
            </a:r>
            <a:endParaRPr lang="en-US" altLang="ja-JP" dirty="0">
              <a:latin typeface="HG丸ｺﾞｼｯｸM-PRO" panose="020F0600000000000000" pitchFamily="50" charset="-128"/>
              <a:ea typeface="HG丸ｺﾞｼｯｸM-PRO" panose="020F0600000000000000" pitchFamily="50" charset="-128"/>
            </a:endParaRPr>
          </a:p>
          <a:p>
            <a:pPr eaLnBrk="1" hangingPunct="1">
              <a:lnSpc>
                <a:spcPct val="150000"/>
              </a:lnSpc>
            </a:pPr>
            <a:endParaRPr lang="ja-JP" altLang="en-US" dirty="0">
              <a:solidFill>
                <a:srgbClr val="FF0000"/>
              </a:solidFill>
              <a:latin typeface="HG丸ｺﾞｼｯｸM-PRO" panose="020F0600000000000000" pitchFamily="50" charset="-128"/>
              <a:ea typeface="HG丸ｺﾞｼｯｸM-PRO" panose="020F0600000000000000" pitchFamily="50" charset="-128"/>
            </a:endParaRPr>
          </a:p>
          <a:p>
            <a:pPr eaLnBrk="1" hangingPunct="1">
              <a:lnSpc>
                <a:spcPct val="150000"/>
              </a:lnSpc>
            </a:pPr>
            <a:r>
              <a:rPr lang="ja-JP" altLang="en-US" b="1" dirty="0">
                <a:solidFill>
                  <a:srgbClr val="FF0000"/>
                </a:solidFill>
                <a:latin typeface="HG丸ｺﾞｼｯｸM-PRO" panose="020F0600000000000000" pitchFamily="50" charset="-128"/>
                <a:ea typeface="HG丸ｺﾞｼｯｸM-PRO" panose="020F0600000000000000" pitchFamily="50" charset="-128"/>
              </a:rPr>
              <a:t>・　例えば、五感で感じる刺激</a:t>
            </a:r>
            <a:r>
              <a:rPr lang="ja-JP" altLang="en-US" b="1" dirty="0">
                <a:latin typeface="HG丸ｺﾞｼｯｸM-PRO" panose="020F0600000000000000" pitchFamily="50" charset="-128"/>
                <a:ea typeface="HG丸ｺﾞｼｯｸM-PRO" panose="020F0600000000000000" pitchFamily="50" charset="-128"/>
              </a:rPr>
              <a:t>が、危険と感じた時は、対処行動をとり、危険と感じなければ、無視するのです。</a:t>
            </a:r>
            <a:endParaRPr lang="en-US" altLang="ja-JP" b="1" dirty="0">
              <a:latin typeface="HG丸ｺﾞｼｯｸM-PRO" panose="020F0600000000000000" pitchFamily="50" charset="-128"/>
              <a:ea typeface="HG丸ｺﾞｼｯｸM-PRO" panose="020F0600000000000000" pitchFamily="50" charset="-128"/>
            </a:endParaRPr>
          </a:p>
          <a:p>
            <a:pPr eaLnBrk="1" hangingPunct="1">
              <a:lnSpc>
                <a:spcPct val="150000"/>
              </a:lnSpc>
            </a:pPr>
            <a:endParaRPr lang="en-US" altLang="ja-JP" dirty="0">
              <a:latin typeface="HG丸ｺﾞｼｯｸM-PRO" panose="020F0600000000000000" pitchFamily="50" charset="-128"/>
              <a:ea typeface="HG丸ｺﾞｼｯｸM-PRO" panose="020F0600000000000000" pitchFamily="50" charset="-128"/>
            </a:endParaRPr>
          </a:p>
          <a:p>
            <a:pPr eaLnBrk="1" hangingPunct="1">
              <a:lnSpc>
                <a:spcPct val="150000"/>
              </a:lnSpc>
            </a:pPr>
            <a:r>
              <a:rPr lang="ja-JP" altLang="en-US" b="1" dirty="0">
                <a:latin typeface="HG丸ｺﾞｼｯｸM-PRO" panose="020F0600000000000000" pitchFamily="50" charset="-128"/>
                <a:ea typeface="HG丸ｺﾞｼｯｸM-PRO" panose="020F0600000000000000" pitchFamily="50" charset="-128"/>
              </a:rPr>
              <a:t>・　そして、その判断プログラム（ｆ）は各人それぞれに異なるのです。</a:t>
            </a:r>
            <a:endParaRPr lang="en-US" altLang="ja-JP" b="1" dirty="0">
              <a:latin typeface="HG丸ｺﾞｼｯｸM-PRO" panose="020F0600000000000000" pitchFamily="50" charset="-128"/>
              <a:ea typeface="HG丸ｺﾞｼｯｸM-PRO" panose="020F0600000000000000" pitchFamily="50" charset="-128"/>
            </a:endParaRPr>
          </a:p>
          <a:p>
            <a:pPr eaLnBrk="1" hangingPunct="1">
              <a:lnSpc>
                <a:spcPct val="150000"/>
              </a:lnSpc>
            </a:pPr>
            <a:endParaRPr lang="ja-JP" altLang="en-US" dirty="0">
              <a:latin typeface="HG丸ｺﾞｼｯｸM-PRO" panose="020F0600000000000000" pitchFamily="50" charset="-128"/>
              <a:ea typeface="HG丸ｺﾞｼｯｸM-PRO" panose="020F0600000000000000" pitchFamily="50" charset="-128"/>
            </a:endParaRPr>
          </a:p>
          <a:p>
            <a:pPr eaLnBrk="1" hangingPunct="1">
              <a:lnSpc>
                <a:spcPct val="150000"/>
              </a:lnSpc>
            </a:pPr>
            <a:endParaRPr lang="ja-JP" altLang="en-US" dirty="0">
              <a:latin typeface="HG丸ｺﾞｼｯｸM-PRO" panose="020F0600000000000000" pitchFamily="50" charset="-128"/>
              <a:ea typeface="HG丸ｺﾞｼｯｸM-PRO" panose="020F0600000000000000" pitchFamily="50" charset="-128"/>
            </a:endParaRPr>
          </a:p>
          <a:p>
            <a:pPr eaLnBrk="1" hangingPunct="1"/>
            <a:endParaRPr lang="ja-JP" altLang="en-US" dirty="0">
              <a:latin typeface="HG丸ｺﾞｼｯｸM-PRO" panose="020F0600000000000000" pitchFamily="50" charset="-128"/>
              <a:ea typeface="HG丸ｺﾞｼｯｸM-PRO" panose="020F0600000000000000" pitchFamily="50"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62C0A348-FB62-4771-86A0-BF1967ABCE61}" type="slidenum">
              <a:rPr lang="en-US" altLang="ja-JP"/>
              <a:pPr/>
              <a:t>8</a:t>
            </a:fld>
            <a:endParaRPr lang="en-US" altLang="ja-JP"/>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lnSpc>
                <a:spcPct val="150000"/>
              </a:lnSpc>
            </a:pPr>
            <a:r>
              <a:rPr lang="ja-JP" altLang="en-US" dirty="0">
                <a:latin typeface="HG丸ｺﾞｼｯｸM-PRO" panose="020F0600000000000000" pitchFamily="50" charset="-128"/>
                <a:ea typeface="HG丸ｺﾞｼｯｸM-PRO" panose="020F0600000000000000" pitchFamily="50" charset="-128"/>
              </a:rPr>
              <a:t>・　</a:t>
            </a:r>
            <a:r>
              <a:rPr lang="ja-JP" altLang="en-US" b="1" dirty="0">
                <a:latin typeface="HG丸ｺﾞｼｯｸM-PRO" panose="020F0600000000000000" pitchFamily="50" charset="-128"/>
                <a:ea typeface="HG丸ｺﾞｼｯｸM-PRO" panose="020F0600000000000000" pitchFamily="50" charset="-128"/>
              </a:rPr>
              <a:t>更に、人は、これらの五感で感じた様々な刺激に対し、殆どの人（約</a:t>
            </a:r>
            <a:r>
              <a:rPr lang="en-US" altLang="ja-JP" b="1" dirty="0">
                <a:latin typeface="HG丸ｺﾞｼｯｸM-PRO" panose="020F0600000000000000" pitchFamily="50" charset="-128"/>
                <a:ea typeface="HG丸ｺﾞｼｯｸM-PRO" panose="020F0600000000000000" pitchFamily="50" charset="-128"/>
              </a:rPr>
              <a:t>99</a:t>
            </a:r>
            <a:r>
              <a:rPr lang="ja-JP" altLang="en-US" b="1" dirty="0">
                <a:latin typeface="HG丸ｺﾞｼｯｸM-PRO" panose="020F0600000000000000" pitchFamily="50" charset="-128"/>
                <a:ea typeface="HG丸ｺﾞｼｯｸM-PRO" panose="020F0600000000000000" pitchFamily="50" charset="-128"/>
              </a:rPr>
              <a:t>％）は　無意識で反応する　と言われています。</a:t>
            </a:r>
            <a:endParaRPr lang="en-US" altLang="ja-JP" b="1" dirty="0">
              <a:latin typeface="HG丸ｺﾞｼｯｸM-PRO" panose="020F0600000000000000" pitchFamily="50" charset="-128"/>
              <a:ea typeface="HG丸ｺﾞｼｯｸM-PRO" panose="020F0600000000000000" pitchFamily="50" charset="-128"/>
            </a:endParaRPr>
          </a:p>
          <a:p>
            <a:pPr eaLnBrk="1" hangingPunct="1">
              <a:lnSpc>
                <a:spcPct val="150000"/>
              </a:lnSpc>
            </a:pPr>
            <a:r>
              <a:rPr lang="ja-JP" altLang="en-US" b="1" dirty="0">
                <a:latin typeface="HG丸ｺﾞｼｯｸM-PRO" panose="020F0600000000000000" pitchFamily="50" charset="-128"/>
                <a:ea typeface="HG丸ｺﾞｼｯｸM-PRO" panose="020F0600000000000000" pitchFamily="50" charset="-128"/>
              </a:rPr>
              <a:t>　</a:t>
            </a:r>
            <a:endParaRPr lang="en-US" altLang="ja-JP" b="1" dirty="0">
              <a:latin typeface="HG丸ｺﾞｼｯｸM-PRO" panose="020F0600000000000000" pitchFamily="50" charset="-128"/>
              <a:ea typeface="HG丸ｺﾞｼｯｸM-PRO" panose="020F0600000000000000" pitchFamily="50" charset="-128"/>
            </a:endParaRPr>
          </a:p>
          <a:p>
            <a:pPr eaLnBrk="1" hangingPunct="1">
              <a:lnSpc>
                <a:spcPct val="150000"/>
              </a:lnSpc>
            </a:pPr>
            <a:r>
              <a:rPr lang="ja-JP" altLang="en-US" b="1" dirty="0">
                <a:latin typeface="HG丸ｺﾞｼｯｸM-PRO" panose="020F0600000000000000" pitchFamily="50" charset="-128"/>
                <a:ea typeface="HG丸ｺﾞｼｯｸM-PRO" panose="020F0600000000000000" pitchFamily="50" charset="-128"/>
              </a:rPr>
              <a:t>・　この無意識の反応を司る、各人のプログラム（ｆ）が　怪我をするトリガー　にならないようにするには何をすれば良いのでしょうか。</a:t>
            </a:r>
            <a:endParaRPr lang="en-US" altLang="ja-JP" b="1" dirty="0">
              <a:latin typeface="HG丸ｺﾞｼｯｸM-PRO" panose="020F0600000000000000" pitchFamily="50" charset="-128"/>
              <a:ea typeface="HG丸ｺﾞｼｯｸM-PRO" panose="020F0600000000000000" pitchFamily="50" charset="-128"/>
            </a:endParaRPr>
          </a:p>
          <a:p>
            <a:pPr eaLnBrk="1" hangingPunct="1">
              <a:lnSpc>
                <a:spcPct val="150000"/>
              </a:lnSpc>
            </a:pPr>
            <a:endParaRPr lang="en-US" altLang="ja-JP" dirty="0">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dirty="0">
                <a:latin typeface="HG丸ｺﾞｼｯｸM-PRO" panose="020F0600000000000000" pitchFamily="50" charset="-128"/>
                <a:ea typeface="HG丸ｺﾞｼｯｸM-PRO" panose="020F0600000000000000" pitchFamily="50" charset="-128"/>
              </a:rPr>
              <a:t>・　</a:t>
            </a:r>
            <a:r>
              <a:rPr lang="ja-JP" altLang="en-US" b="1" dirty="0">
                <a:solidFill>
                  <a:srgbClr val="FF0000"/>
                </a:solidFill>
                <a:latin typeface="HG丸ｺﾞｼｯｸM-PRO" panose="020F0600000000000000" pitchFamily="50" charset="-128"/>
                <a:ea typeface="HG丸ｺﾞｼｯｸM-PRO" panose="020F0600000000000000" pitchFamily="50" charset="-128"/>
              </a:rPr>
              <a:t>このプログラム（ｆ）は、経験・体験により、書き換わると言われています。　</a:t>
            </a:r>
            <a:r>
              <a:rPr lang="ja-JP" altLang="en-US" b="1" dirty="0">
                <a:latin typeface="HG丸ｺﾞｼｯｸM-PRO" panose="020F0600000000000000" pitchFamily="50" charset="-128"/>
                <a:ea typeface="HG丸ｺﾞｼｯｸM-PRO" panose="020F0600000000000000" pitchFamily="50" charset="-128"/>
              </a:rPr>
              <a:t>危険体感研修の狙いは、そこにあります。</a:t>
            </a:r>
            <a:endParaRPr lang="en-US" altLang="ja-JP" b="1" dirty="0">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lang="en-US" altLang="ja-JP" b="1" dirty="0">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dirty="0">
                <a:latin typeface="HG丸ｺﾞｼｯｸM-PRO" panose="020F0600000000000000" pitchFamily="50" charset="-128"/>
                <a:ea typeface="HG丸ｺﾞｼｯｸM-PRO" panose="020F0600000000000000" pitchFamily="50" charset="-128"/>
              </a:rPr>
              <a:t>・　</a:t>
            </a:r>
            <a:r>
              <a:rPr lang="ja-JP" altLang="en-US" b="1" dirty="0">
                <a:latin typeface="HG丸ｺﾞｼｯｸM-PRO" panose="020F0600000000000000" pitchFamily="50" charset="-128"/>
                <a:ea typeface="HG丸ｺﾞｼｯｸM-PRO" panose="020F0600000000000000" pitchFamily="50" charset="-128"/>
              </a:rPr>
              <a:t>すなわち、過去の痛い体験を　「五感で感じる」　ことで</a:t>
            </a:r>
            <a:r>
              <a:rPr lang="ja-JP" altLang="en-US" dirty="0">
                <a:latin typeface="HG丸ｺﾞｼｯｸM-PRO" panose="020F0600000000000000" pitchFamily="50" charset="-128"/>
                <a:ea typeface="HG丸ｺﾞｼｯｸM-PRO" panose="020F0600000000000000" pitchFamily="50" charset="-128"/>
              </a:rPr>
              <a:t>、</a:t>
            </a:r>
            <a:r>
              <a:rPr lang="ja-JP" altLang="en-US" b="1" dirty="0">
                <a:solidFill>
                  <a:srgbClr val="FF0000"/>
                </a:solidFill>
                <a:latin typeface="HG丸ｺﾞｼｯｸM-PRO" panose="020F0600000000000000" pitchFamily="50" charset="-128"/>
                <a:ea typeface="HG丸ｺﾞｼｯｸM-PRO" panose="020F0600000000000000" pitchFamily="50" charset="-128"/>
              </a:rPr>
              <a:t>脳の反応プログラムを書き換え　「危険の感受性を高める」　のが　</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b="1" dirty="0">
                <a:solidFill>
                  <a:srgbClr val="FF0000"/>
                </a:solidFill>
                <a:latin typeface="HG丸ｺﾞｼｯｸM-PRO" panose="020F0600000000000000" pitchFamily="50" charset="-128"/>
                <a:ea typeface="HG丸ｺﾞｼｯｸM-PRO" panose="020F0600000000000000" pitchFamily="50" charset="-128"/>
              </a:rPr>
              <a:t>　　危険体感研修の狙い　となります。</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eaLnBrk="1" hangingPunct="1">
              <a:lnSpc>
                <a:spcPct val="150000"/>
              </a:lnSpc>
            </a:pPr>
            <a:endParaRPr lang="en-US" altLang="ja-JP" b="1" dirty="0">
              <a:latin typeface="HG丸ｺﾞｼｯｸM-PRO" panose="020F0600000000000000" pitchFamily="50" charset="-128"/>
              <a:ea typeface="HG丸ｺﾞｼｯｸM-PRO" panose="020F0600000000000000" pitchFamily="50" charset="-128"/>
            </a:endParaRPr>
          </a:p>
          <a:p>
            <a:pPr eaLnBrk="1" hangingPunct="1">
              <a:lnSpc>
                <a:spcPct val="150000"/>
              </a:lnSpc>
            </a:pPr>
            <a:r>
              <a:rPr lang="ja-JP" altLang="en-US" dirty="0">
                <a:solidFill>
                  <a:srgbClr val="FF0000"/>
                </a:solidFill>
                <a:latin typeface="HG丸ｺﾞｼｯｸM-PRO" panose="020F0600000000000000" pitchFamily="50" charset="-128"/>
                <a:ea typeface="HG丸ｺﾞｼｯｸM-PRO" panose="020F0600000000000000" pitchFamily="50" charset="-128"/>
              </a:rPr>
              <a:t>・　</a:t>
            </a:r>
            <a:r>
              <a:rPr lang="ja-JP" altLang="en-US" b="1" dirty="0">
                <a:solidFill>
                  <a:srgbClr val="FF0000"/>
                </a:solidFill>
                <a:latin typeface="HG丸ｺﾞｼｯｸM-PRO" panose="020F0600000000000000" pitchFamily="50" charset="-128"/>
                <a:ea typeface="HG丸ｺﾞｼｯｸM-PRO" panose="020F0600000000000000" pitchFamily="50" charset="-128"/>
              </a:rPr>
              <a:t>いくつかの危険の疑似体験コンテンツを受ける事によって、想像を膨らませて様々な危険と結び付けて頂くことが効果的です。</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2950"/>
            <a:ext cx="4927600" cy="3697288"/>
          </a:xfrm>
        </p:spPr>
      </p:sp>
      <p:sp>
        <p:nvSpPr>
          <p:cNvPr id="3" name="ノート プレースホルダー 2"/>
          <p:cNvSpPr>
            <a:spLocks noGrp="1"/>
          </p:cNvSpPr>
          <p:nvPr>
            <p:ph type="body" idx="1"/>
          </p:nvPr>
        </p:nvSpPr>
        <p:spPr>
          <a:xfrm>
            <a:off x="552450" y="4534137"/>
            <a:ext cx="5657849" cy="5019437"/>
          </a:xfrm>
        </p:spPr>
        <p:txBody>
          <a:bodyPr/>
          <a:lstStyle/>
          <a:p>
            <a:pPr>
              <a:lnSpc>
                <a:spcPct val="150000"/>
              </a:lnSpc>
            </a:pPr>
            <a:r>
              <a:rPr lang="ja-JP" altLang="en-US" sz="1100" b="0" i="0" dirty="0">
                <a:solidFill>
                  <a:srgbClr val="FF0000"/>
                </a:solidFill>
                <a:effectLst/>
                <a:latin typeface="HG丸ｺﾞｼｯｸM-PRO" panose="020F0600000000000000" pitchFamily="50" charset="-128"/>
                <a:ea typeface="HG丸ｺﾞｼｯｸM-PRO" panose="020F0600000000000000" pitchFamily="50" charset="-128"/>
              </a:rPr>
              <a:t>・　このグラフは、「環境の安全レベルを縦軸」　にとり、「人の感じる意識」を横軸にとったものです。</a:t>
            </a:r>
            <a:endParaRPr lang="en-US" altLang="ja-JP" sz="1100" b="0" i="0" dirty="0">
              <a:solidFill>
                <a:srgbClr val="FF0000"/>
              </a:solidFill>
              <a:effectLst/>
              <a:latin typeface="HG丸ｺﾞｼｯｸM-PRO" panose="020F0600000000000000" pitchFamily="50" charset="-128"/>
              <a:ea typeface="HG丸ｺﾞｼｯｸM-PRO" panose="020F0600000000000000" pitchFamily="50" charset="-128"/>
            </a:endParaRPr>
          </a:p>
          <a:p>
            <a:pPr>
              <a:lnSpc>
                <a:spcPct val="150000"/>
              </a:lnSpc>
            </a:pPr>
            <a:r>
              <a:rPr lang="ja-JP" altLang="en-US" sz="1100" b="0" i="0" dirty="0">
                <a:solidFill>
                  <a:srgbClr val="FF0000"/>
                </a:solidFill>
                <a:effectLst/>
                <a:latin typeface="HG丸ｺﾞｼｯｸM-PRO" panose="020F0600000000000000" pitchFamily="50" charset="-128"/>
                <a:ea typeface="HG丸ｺﾞｼｯｸM-PRO" panose="020F0600000000000000" pitchFamily="50" charset="-128"/>
              </a:rPr>
              <a:t>　＜　ここでクリックしてアニメーションを進める＞</a:t>
            </a:r>
            <a:endParaRPr lang="en-US" altLang="ja-JP" sz="1100" b="0" i="0" dirty="0">
              <a:solidFill>
                <a:srgbClr val="FF0000"/>
              </a:solidFill>
              <a:effectLst/>
              <a:latin typeface="HG丸ｺﾞｼｯｸM-PRO" panose="020F0600000000000000" pitchFamily="50" charset="-128"/>
              <a:ea typeface="HG丸ｺﾞｼｯｸM-PRO" panose="020F0600000000000000" pitchFamily="50" charset="-128"/>
            </a:endParaRPr>
          </a:p>
          <a:p>
            <a:pPr>
              <a:lnSpc>
                <a:spcPct val="150000"/>
              </a:lnSpc>
            </a:pPr>
            <a:r>
              <a:rPr lang="ja-JP" altLang="en-US" sz="1100" b="0" i="0" dirty="0">
                <a:solidFill>
                  <a:srgbClr val="FF0000"/>
                </a:solidFill>
                <a:effectLst/>
                <a:latin typeface="HG丸ｺﾞｼｯｸM-PRO" panose="020F0600000000000000" pitchFamily="50" charset="-128"/>
                <a:ea typeface="HG丸ｺﾞｼｯｸM-PRO" panose="020F0600000000000000" pitchFamily="50" charset="-128"/>
              </a:rPr>
              <a:t>・　安全な環境とひとが認識すれば、人は安心しますし、危険な環境と認識すれば、不安を感じ、危険感度が上がります。</a:t>
            </a:r>
            <a:endParaRPr lang="en-US" altLang="ja-JP" sz="1100" b="0" i="0" dirty="0">
              <a:solidFill>
                <a:srgbClr val="FF0000"/>
              </a:solidFill>
              <a:effectLst/>
              <a:latin typeface="HG丸ｺﾞｼｯｸM-PRO" panose="020F0600000000000000" pitchFamily="50" charset="-128"/>
              <a:ea typeface="HG丸ｺﾞｼｯｸM-PRO" panose="020F0600000000000000" pitchFamily="50" charset="-128"/>
            </a:endParaRPr>
          </a:p>
          <a:p>
            <a:pPr>
              <a:lnSpc>
                <a:spcPct val="150000"/>
              </a:lnSpc>
            </a:pPr>
            <a:r>
              <a:rPr lang="ja-JP" altLang="en-US" sz="1100" b="0" i="0" dirty="0">
                <a:solidFill>
                  <a:srgbClr val="FF0000"/>
                </a:solidFill>
                <a:effectLst/>
                <a:latin typeface="HG丸ｺﾞｼｯｸM-PRO" panose="020F0600000000000000" pitchFamily="50" charset="-128"/>
                <a:ea typeface="HG丸ｺﾞｼｯｸM-PRO" panose="020F0600000000000000" pitchFamily="50" charset="-128"/>
              </a:rPr>
              <a:t>　＜　さらにクリックしてアニメーションを進める＞</a:t>
            </a:r>
            <a:endParaRPr lang="en-US" altLang="ja-JP" sz="1100" b="0" i="0" dirty="0">
              <a:solidFill>
                <a:srgbClr val="FF0000"/>
              </a:solidFill>
              <a:effectLst/>
              <a:latin typeface="HG丸ｺﾞｼｯｸM-PRO" panose="020F0600000000000000" pitchFamily="50" charset="-128"/>
              <a:ea typeface="HG丸ｺﾞｼｯｸM-PRO" panose="020F0600000000000000" pitchFamily="50" charset="-128"/>
            </a:endParaRPr>
          </a:p>
          <a:p>
            <a:pPr>
              <a:lnSpc>
                <a:spcPct val="150000"/>
              </a:lnSpc>
            </a:pPr>
            <a:r>
              <a:rPr lang="ja-JP" altLang="en-US" sz="1100" b="0" i="0" dirty="0">
                <a:solidFill>
                  <a:srgbClr val="FF0000"/>
                </a:solidFill>
                <a:effectLst/>
                <a:latin typeface="HG丸ｺﾞｼｯｸM-PRO" panose="020F0600000000000000" pitchFamily="50" charset="-128"/>
                <a:ea typeface="HG丸ｺﾞｼｯｸM-PRO" panose="020F0600000000000000" pitchFamily="50" charset="-128"/>
              </a:rPr>
              <a:t>・　ところが、危険な状態にあるのもかかわらず、安心と感じるように、「正しい危険認識がズレる」　ことがあります。</a:t>
            </a:r>
            <a:endParaRPr lang="en-US" altLang="ja-JP" sz="1100" b="0" i="0" dirty="0">
              <a:solidFill>
                <a:srgbClr val="FF0000"/>
              </a:solidFill>
              <a:effectLst/>
              <a:latin typeface="HG丸ｺﾞｼｯｸM-PRO" panose="020F0600000000000000" pitchFamily="50" charset="-128"/>
              <a:ea typeface="HG丸ｺﾞｼｯｸM-PRO" panose="020F0600000000000000" pitchFamily="50" charset="-128"/>
            </a:endParaRPr>
          </a:p>
          <a:p>
            <a:pPr>
              <a:lnSpc>
                <a:spcPct val="150000"/>
              </a:lnSpc>
            </a:pPr>
            <a:r>
              <a:rPr lang="ja-JP" altLang="en-US" sz="1100" b="0" i="0" dirty="0">
                <a:solidFill>
                  <a:srgbClr val="FF0000"/>
                </a:solidFill>
                <a:effectLst/>
                <a:latin typeface="HG丸ｺﾞｼｯｸM-PRO" panose="020F0600000000000000" pitchFamily="50" charset="-128"/>
                <a:ea typeface="HG丸ｺﾞｼｯｸM-PRO" panose="020F0600000000000000" pitchFamily="50" charset="-128"/>
              </a:rPr>
              <a:t>・　これは、　「日常環境への慣れから、危険意識が緩む状況」　を意味し、その状況になると、人は、知らず知らずに</a:t>
            </a:r>
            <a:endParaRPr lang="en-US" altLang="ja-JP" sz="1100" b="0" i="0" dirty="0">
              <a:solidFill>
                <a:srgbClr val="FF0000"/>
              </a:solidFill>
              <a:effectLst/>
              <a:latin typeface="HG丸ｺﾞｼｯｸM-PRO" panose="020F0600000000000000" pitchFamily="50" charset="-128"/>
              <a:ea typeface="HG丸ｺﾞｼｯｸM-PRO" panose="020F0600000000000000" pitchFamily="50" charset="-128"/>
            </a:endParaRPr>
          </a:p>
          <a:p>
            <a:pPr>
              <a:lnSpc>
                <a:spcPct val="150000"/>
              </a:lnSpc>
            </a:pPr>
            <a:r>
              <a:rPr lang="ja-JP" altLang="en-US" sz="1100" b="0" i="0" dirty="0">
                <a:solidFill>
                  <a:srgbClr val="FF0000"/>
                </a:solidFill>
                <a:effectLst/>
                <a:latin typeface="HG丸ｺﾞｼｯｸM-PRO" panose="020F0600000000000000" pitchFamily="50" charset="-128"/>
                <a:ea typeface="HG丸ｺﾞｼｯｸM-PRO" panose="020F0600000000000000" pitchFamily="50" charset="-128"/>
              </a:rPr>
              <a:t>　　「３り」といわれる　「おごり、さぼり、うっかり」行動にシフトしていきます。</a:t>
            </a:r>
            <a:endParaRPr lang="en-US" altLang="ja-JP" sz="1100" b="0" i="0" dirty="0">
              <a:solidFill>
                <a:srgbClr val="FF0000"/>
              </a:solidFill>
              <a:effectLst/>
              <a:latin typeface="HG丸ｺﾞｼｯｸM-PRO" panose="020F0600000000000000" pitchFamily="50" charset="-128"/>
              <a:ea typeface="HG丸ｺﾞｼｯｸM-PRO" panose="020F0600000000000000" pitchFamily="50" charset="-128"/>
            </a:endParaRPr>
          </a:p>
          <a:p>
            <a:pPr>
              <a:lnSpc>
                <a:spcPct val="150000"/>
              </a:lnSpc>
            </a:pPr>
            <a:r>
              <a:rPr lang="ja-JP" altLang="en-US" sz="1100" b="0" i="0" dirty="0">
                <a:solidFill>
                  <a:srgbClr val="FF0000"/>
                </a:solidFill>
                <a:effectLst/>
                <a:latin typeface="HG丸ｺﾞｼｯｸM-PRO" panose="020F0600000000000000" pitchFamily="50" charset="-128"/>
                <a:ea typeface="HG丸ｺﾞｼｯｸM-PRO" panose="020F0600000000000000" pitchFamily="50" charset="-128"/>
              </a:rPr>
              <a:t>　　</a:t>
            </a:r>
            <a:endParaRPr lang="en-US" altLang="ja-JP" sz="1100" b="0" i="0" dirty="0">
              <a:solidFill>
                <a:srgbClr val="FF0000"/>
              </a:solidFill>
              <a:effectLst/>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100" b="0" i="0" dirty="0">
                <a:solidFill>
                  <a:srgbClr val="FF0000"/>
                </a:solidFill>
                <a:effectLst/>
                <a:latin typeface="HG丸ｺﾞｼｯｸM-PRO" panose="020F0600000000000000" pitchFamily="50" charset="-128"/>
                <a:ea typeface="HG丸ｺﾞｼｯｸM-PRO" panose="020F0600000000000000" pitchFamily="50" charset="-128"/>
              </a:rPr>
              <a:t>・　</a:t>
            </a:r>
            <a:r>
              <a:rPr kumimoji="1" lang="ja-JP" altLang="en-US" sz="1100" dirty="0">
                <a:solidFill>
                  <a:srgbClr val="FF0000"/>
                </a:solidFill>
                <a:latin typeface="HG丸ｺﾞｼｯｸM-PRO" panose="020F0600000000000000" pitchFamily="50" charset="-128"/>
                <a:ea typeface="HG丸ｺﾞｼｯｸM-PRO" panose="020F0600000000000000" pitchFamily="50" charset="-128"/>
              </a:rPr>
              <a:t>有名な事例として東日本大震災で津波警報による避難指示が出ているのに、なぜか　「ウチは大丈夫」　と思ってしまい</a:t>
            </a:r>
            <a:endParaRPr kumimoji="1" lang="en-US" altLang="ja-JP" sz="1100" dirty="0">
              <a:solidFill>
                <a:srgbClr val="FF0000"/>
              </a:solidFill>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100" dirty="0">
                <a:solidFill>
                  <a:srgbClr val="FF0000"/>
                </a:solidFill>
                <a:latin typeface="HG丸ｺﾞｼｯｸM-PRO" panose="020F0600000000000000" pitchFamily="50" charset="-128"/>
                <a:ea typeface="HG丸ｺﾞｼｯｸM-PRO" panose="020F0600000000000000" pitchFamily="50" charset="-128"/>
              </a:rPr>
              <a:t>　　自宅に居続けた方がたくさんいたそうです。</a:t>
            </a:r>
            <a:endParaRPr kumimoji="1" lang="en-US" altLang="ja-JP" sz="1100" dirty="0">
              <a:solidFill>
                <a:srgbClr val="FF0000"/>
              </a:solidFill>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100" dirty="0">
                <a:solidFill>
                  <a:srgbClr val="FF0000"/>
                </a:solidFill>
                <a:latin typeface="HG丸ｺﾞｼｯｸM-PRO" panose="020F0600000000000000" pitchFamily="50" charset="-128"/>
                <a:ea typeface="HG丸ｺﾞｼｯｸM-PRO" panose="020F0600000000000000" pitchFamily="50" charset="-128"/>
              </a:rPr>
              <a:t>・　危険な状態にあっても多少の変化に対しては　「いつものことだ」　と思って　「勝手に安心しようとする心の動き」　によるもので</a:t>
            </a:r>
            <a:endParaRPr kumimoji="1" lang="en-US" altLang="ja-JP" sz="1100" dirty="0">
              <a:solidFill>
                <a:srgbClr val="FF0000"/>
              </a:solidFill>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100" dirty="0">
                <a:solidFill>
                  <a:srgbClr val="FF0000"/>
                </a:solidFill>
                <a:latin typeface="HG丸ｺﾞｼｯｸM-PRO" panose="020F0600000000000000" pitchFamily="50" charset="-128"/>
                <a:ea typeface="HG丸ｺﾞｼｯｸM-PRO" panose="020F0600000000000000" pitchFamily="50" charset="-128"/>
              </a:rPr>
              <a:t>　　これを「正常性</a:t>
            </a:r>
            <a:r>
              <a:rPr kumimoji="1" lang="en-US" altLang="ja-JP" sz="1100" dirty="0">
                <a:solidFill>
                  <a:srgbClr val="FF0000"/>
                </a:solidFill>
                <a:latin typeface="HG丸ｺﾞｼｯｸM-PRO" panose="020F0600000000000000" pitchFamily="50" charset="-128"/>
                <a:ea typeface="HG丸ｺﾞｼｯｸM-PRO" panose="020F0600000000000000" pitchFamily="50" charset="-128"/>
              </a:rPr>
              <a:t>(</a:t>
            </a:r>
            <a:r>
              <a:rPr kumimoji="1" lang="ja-JP" altLang="en-US" sz="1100" dirty="0">
                <a:solidFill>
                  <a:srgbClr val="FF0000"/>
                </a:solidFill>
                <a:latin typeface="HG丸ｺﾞｼｯｸM-PRO" panose="020F0600000000000000" pitchFamily="50" charset="-128"/>
                <a:ea typeface="HG丸ｺﾞｼｯｸM-PRO" panose="020F0600000000000000" pitchFamily="50" charset="-128"/>
              </a:rPr>
              <a:t>日常性</a:t>
            </a:r>
            <a:r>
              <a:rPr kumimoji="1" lang="en-US" altLang="ja-JP" sz="1100" dirty="0">
                <a:solidFill>
                  <a:srgbClr val="FF0000"/>
                </a:solidFill>
                <a:latin typeface="HG丸ｺﾞｼｯｸM-PRO" panose="020F0600000000000000" pitchFamily="50" charset="-128"/>
                <a:ea typeface="HG丸ｺﾞｼｯｸM-PRO" panose="020F0600000000000000" pitchFamily="50" charset="-128"/>
              </a:rPr>
              <a:t>)</a:t>
            </a:r>
            <a:r>
              <a:rPr kumimoji="1" lang="ja-JP" altLang="en-US" sz="1100" dirty="0">
                <a:solidFill>
                  <a:srgbClr val="FF0000"/>
                </a:solidFill>
                <a:latin typeface="HG丸ｺﾞｼｯｸM-PRO" panose="020F0600000000000000" pitchFamily="50" charset="-128"/>
                <a:ea typeface="HG丸ｺﾞｼｯｸM-PRO" panose="020F0600000000000000" pitchFamily="50" charset="-128"/>
              </a:rPr>
              <a:t>バイアス」の働きと呼びます。</a:t>
            </a:r>
            <a:endParaRPr kumimoji="1" lang="en-US" altLang="ja-JP" sz="1100" dirty="0">
              <a:solidFill>
                <a:srgbClr val="FF0000"/>
              </a:solidFill>
              <a:latin typeface="HG丸ｺﾞｼｯｸM-PRO" panose="020F0600000000000000" pitchFamily="50" charset="-128"/>
              <a:ea typeface="HG丸ｺﾞｼｯｸM-PRO" panose="020F0600000000000000" pitchFamily="50" charset="-128"/>
            </a:endParaRPr>
          </a:p>
          <a:p>
            <a:pPr>
              <a:lnSpc>
                <a:spcPct val="150000"/>
              </a:lnSpc>
            </a:pPr>
            <a:r>
              <a:rPr lang="ja-JP" altLang="en-US" sz="1100" dirty="0">
                <a:solidFill>
                  <a:srgbClr val="FF0000"/>
                </a:solidFill>
                <a:latin typeface="HG丸ｺﾞｼｯｸM-PRO" panose="020F0600000000000000" pitchFamily="50" charset="-128"/>
                <a:ea typeface="HG丸ｺﾞｼｯｸM-PRO" panose="020F0600000000000000" pitchFamily="50" charset="-128"/>
              </a:rPr>
              <a:t>　</a:t>
            </a:r>
            <a:endParaRPr lang="en-US" altLang="ja-JP" sz="1100" dirty="0">
              <a:solidFill>
                <a:srgbClr val="0033CC"/>
              </a:solidFill>
              <a:latin typeface="HG丸ｺﾞｼｯｸM-PRO" panose="020F0600000000000000" pitchFamily="50" charset="-128"/>
              <a:ea typeface="HG丸ｺﾞｼｯｸM-PRO" panose="020F0600000000000000" pitchFamily="50" charset="-128"/>
            </a:endParaRPr>
          </a:p>
          <a:p>
            <a:pPr>
              <a:lnSpc>
                <a:spcPct val="150000"/>
              </a:lnSpc>
            </a:pPr>
            <a:r>
              <a:rPr lang="ja-JP" altLang="en-US" sz="1100" dirty="0">
                <a:solidFill>
                  <a:srgbClr val="0033CC"/>
                </a:solidFill>
                <a:latin typeface="HG丸ｺﾞｼｯｸM-PRO" panose="020F0600000000000000" pitchFamily="50" charset="-128"/>
                <a:ea typeface="HG丸ｺﾞｼｯｸM-PRO" panose="020F0600000000000000" pitchFamily="50" charset="-128"/>
              </a:rPr>
              <a:t>・　</a:t>
            </a:r>
            <a:r>
              <a:rPr lang="ja-JP" altLang="en-US" sz="1100" dirty="0">
                <a:solidFill>
                  <a:srgbClr val="FF0000"/>
                </a:solidFill>
                <a:latin typeface="HG丸ｺﾞｼｯｸM-PRO" panose="020F0600000000000000" pitchFamily="50" charset="-128"/>
                <a:ea typeface="HG丸ｺﾞｼｯｸM-PRO" panose="020F0600000000000000" pitchFamily="50" charset="-128"/>
              </a:rPr>
              <a:t>危険体感で　「危険を危険であると再認識・再セット」　することで、危険感度を保つことが重要になるわけです。</a:t>
            </a:r>
            <a:endParaRPr lang="en-US" altLang="ja-JP" sz="1100" dirty="0">
              <a:solidFill>
                <a:srgbClr val="FF0000"/>
              </a:solidFill>
              <a:latin typeface="HG丸ｺﾞｼｯｸM-PRO" panose="020F0600000000000000" pitchFamily="50" charset="-128"/>
              <a:ea typeface="HG丸ｺﾞｼｯｸM-PRO" panose="020F0600000000000000" pitchFamily="50" charset="-128"/>
            </a:endParaRPr>
          </a:p>
          <a:p>
            <a:endParaRPr kumimoji="1" lang="en-US" altLang="ja-JP" sz="1100" dirty="0">
              <a:solidFill>
                <a:srgbClr val="FF0000"/>
              </a:solidFill>
              <a:latin typeface="ヒラギノ角ゴ Pro W3"/>
            </a:endParaRPr>
          </a:p>
          <a:p>
            <a:endParaRPr kumimoji="1" lang="ja-JP" altLang="en-US" sz="1100" dirty="0">
              <a:solidFill>
                <a:srgbClr val="FF0000"/>
              </a:solidFill>
            </a:endParaRPr>
          </a:p>
        </p:txBody>
      </p:sp>
      <p:sp>
        <p:nvSpPr>
          <p:cNvPr id="4" name="スライド番号プレースホルダー 3"/>
          <p:cNvSpPr>
            <a:spLocks noGrp="1"/>
          </p:cNvSpPr>
          <p:nvPr>
            <p:ph type="sldNum" sz="quarter" idx="5"/>
          </p:nvPr>
        </p:nvSpPr>
        <p:spPr/>
        <p:txBody>
          <a:bodyPr/>
          <a:lstStyle/>
          <a:p>
            <a:pPr>
              <a:defRPr/>
            </a:pPr>
            <a:fld id="{FE6D09BB-3DFF-49A9-A333-770584211C82}" type="slidenum">
              <a:rPr lang="en-US" altLang="ja-JP" smtClean="0"/>
              <a:pPr>
                <a:defRPr/>
              </a:pPr>
              <a:t>9</a:t>
            </a:fld>
            <a:endParaRPr lang="en-US" altLang="ja-JP"/>
          </a:p>
        </p:txBody>
      </p:sp>
    </p:spTree>
    <p:extLst>
      <p:ext uri="{BB962C8B-B14F-4D97-AF65-F5344CB8AC3E}">
        <p14:creationId xmlns:p14="http://schemas.microsoft.com/office/powerpoint/2010/main" val="1212927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12F43A-A85F-4E0A-8448-1F55A05FD623}" type="datetimeFigureOut">
              <a:rPr kumimoji="1" lang="ja-JP" altLang="en-US" smtClean="0"/>
              <a:t>2026/6/22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203BEB-A5ED-4614-ACEA-2B4DECE6E13B}" type="slidenum">
              <a:rPr kumimoji="1" lang="ja-JP" altLang="en-US" smtClean="0"/>
              <a:t>‹#›</a:t>
            </a:fld>
            <a:endParaRPr kumimoji="1" lang="ja-JP" altLang="en-US"/>
          </a:p>
        </p:txBody>
      </p:sp>
    </p:spTree>
    <p:extLst>
      <p:ext uri="{BB962C8B-B14F-4D97-AF65-F5344CB8AC3E}">
        <p14:creationId xmlns:p14="http://schemas.microsoft.com/office/powerpoint/2010/main" val="3545614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12F43A-A85F-4E0A-8448-1F55A05FD623}" type="datetimeFigureOut">
              <a:rPr kumimoji="1" lang="ja-JP" altLang="en-US" smtClean="0"/>
              <a:t>2026/6/22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203BEB-A5ED-4614-ACEA-2B4DECE6E13B}" type="slidenum">
              <a:rPr kumimoji="1" lang="ja-JP" altLang="en-US" smtClean="0"/>
              <a:t>‹#›</a:t>
            </a:fld>
            <a:endParaRPr kumimoji="1" lang="ja-JP" altLang="en-US"/>
          </a:p>
        </p:txBody>
      </p:sp>
    </p:spTree>
    <p:extLst>
      <p:ext uri="{BB962C8B-B14F-4D97-AF65-F5344CB8AC3E}">
        <p14:creationId xmlns:p14="http://schemas.microsoft.com/office/powerpoint/2010/main" val="3175185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12F43A-A85F-4E0A-8448-1F55A05FD623}" type="datetimeFigureOut">
              <a:rPr kumimoji="1" lang="ja-JP" altLang="en-US" smtClean="0"/>
              <a:t>2026/6/22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203BEB-A5ED-4614-ACEA-2B4DECE6E13B}" type="slidenum">
              <a:rPr kumimoji="1" lang="ja-JP" altLang="en-US" smtClean="0"/>
              <a:t>‹#›</a:t>
            </a:fld>
            <a:endParaRPr kumimoji="1" lang="ja-JP" altLang="en-US"/>
          </a:p>
        </p:txBody>
      </p:sp>
    </p:spTree>
    <p:extLst>
      <p:ext uri="{BB962C8B-B14F-4D97-AF65-F5344CB8AC3E}">
        <p14:creationId xmlns:p14="http://schemas.microsoft.com/office/powerpoint/2010/main" val="2150786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6D265E08-FCA3-4E0A-A4D3-B9900D0FE97C}" type="slidenum">
              <a:rPr lang="en-US" altLang="ja-JP"/>
              <a:pPr>
                <a:defRPr/>
              </a:pPr>
              <a:t>‹#›</a:t>
            </a:fld>
            <a:endParaRPr lang="en-US" altLang="ja-JP"/>
          </a:p>
        </p:txBody>
      </p:sp>
    </p:spTree>
    <p:extLst>
      <p:ext uri="{BB962C8B-B14F-4D97-AF65-F5344CB8AC3E}">
        <p14:creationId xmlns:p14="http://schemas.microsoft.com/office/powerpoint/2010/main" val="3969711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12F43A-A85F-4E0A-8448-1F55A05FD623}" type="datetimeFigureOut">
              <a:rPr kumimoji="1" lang="ja-JP" altLang="en-US" smtClean="0"/>
              <a:t>2026/6/22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203BEB-A5ED-4614-ACEA-2B4DECE6E13B}" type="slidenum">
              <a:rPr kumimoji="1" lang="ja-JP" altLang="en-US" smtClean="0"/>
              <a:t>‹#›</a:t>
            </a:fld>
            <a:endParaRPr kumimoji="1" lang="ja-JP" altLang="en-US"/>
          </a:p>
        </p:txBody>
      </p:sp>
    </p:spTree>
    <p:extLst>
      <p:ext uri="{BB962C8B-B14F-4D97-AF65-F5344CB8AC3E}">
        <p14:creationId xmlns:p14="http://schemas.microsoft.com/office/powerpoint/2010/main" val="3152157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12F43A-A85F-4E0A-8448-1F55A05FD623}" type="datetimeFigureOut">
              <a:rPr kumimoji="1" lang="ja-JP" altLang="en-US" smtClean="0"/>
              <a:t>2026/6/22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203BEB-A5ED-4614-ACEA-2B4DECE6E13B}" type="slidenum">
              <a:rPr kumimoji="1" lang="ja-JP" altLang="en-US" smtClean="0"/>
              <a:t>‹#›</a:t>
            </a:fld>
            <a:endParaRPr kumimoji="1" lang="ja-JP" altLang="en-US"/>
          </a:p>
        </p:txBody>
      </p:sp>
    </p:spTree>
    <p:extLst>
      <p:ext uri="{BB962C8B-B14F-4D97-AF65-F5344CB8AC3E}">
        <p14:creationId xmlns:p14="http://schemas.microsoft.com/office/powerpoint/2010/main" val="3866919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12F43A-A85F-4E0A-8448-1F55A05FD623}" type="datetimeFigureOut">
              <a:rPr kumimoji="1" lang="ja-JP" altLang="en-US" smtClean="0"/>
              <a:t>2026/6/22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9203BEB-A5ED-4614-ACEA-2B4DECE6E13B}" type="slidenum">
              <a:rPr kumimoji="1" lang="ja-JP" altLang="en-US" smtClean="0"/>
              <a:t>‹#›</a:t>
            </a:fld>
            <a:endParaRPr kumimoji="1" lang="ja-JP" altLang="en-US"/>
          </a:p>
        </p:txBody>
      </p:sp>
    </p:spTree>
    <p:extLst>
      <p:ext uri="{BB962C8B-B14F-4D97-AF65-F5344CB8AC3E}">
        <p14:creationId xmlns:p14="http://schemas.microsoft.com/office/powerpoint/2010/main" val="148213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12F43A-A85F-4E0A-8448-1F55A05FD623}" type="datetimeFigureOut">
              <a:rPr kumimoji="1" lang="ja-JP" altLang="en-US" smtClean="0"/>
              <a:t>2026/6/22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9203BEB-A5ED-4614-ACEA-2B4DECE6E13B}" type="slidenum">
              <a:rPr kumimoji="1" lang="ja-JP" altLang="en-US" smtClean="0"/>
              <a:t>‹#›</a:t>
            </a:fld>
            <a:endParaRPr kumimoji="1" lang="ja-JP" altLang="en-US"/>
          </a:p>
        </p:txBody>
      </p:sp>
    </p:spTree>
    <p:extLst>
      <p:ext uri="{BB962C8B-B14F-4D97-AF65-F5344CB8AC3E}">
        <p14:creationId xmlns:p14="http://schemas.microsoft.com/office/powerpoint/2010/main" val="1322509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12F43A-A85F-4E0A-8448-1F55A05FD623}" type="datetimeFigureOut">
              <a:rPr kumimoji="1" lang="ja-JP" altLang="en-US" smtClean="0"/>
              <a:t>2026/6/22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9203BEB-A5ED-4614-ACEA-2B4DECE6E13B}" type="slidenum">
              <a:rPr kumimoji="1" lang="ja-JP" altLang="en-US" smtClean="0"/>
              <a:t>‹#›</a:t>
            </a:fld>
            <a:endParaRPr kumimoji="1" lang="ja-JP" altLang="en-US"/>
          </a:p>
        </p:txBody>
      </p:sp>
    </p:spTree>
    <p:extLst>
      <p:ext uri="{BB962C8B-B14F-4D97-AF65-F5344CB8AC3E}">
        <p14:creationId xmlns:p14="http://schemas.microsoft.com/office/powerpoint/2010/main" val="398329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12F43A-A85F-4E0A-8448-1F55A05FD623}" type="datetimeFigureOut">
              <a:rPr kumimoji="1" lang="ja-JP" altLang="en-US" smtClean="0"/>
              <a:t>2026/6/22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9203BEB-A5ED-4614-ACEA-2B4DECE6E13B}" type="slidenum">
              <a:rPr kumimoji="1" lang="ja-JP" altLang="en-US" smtClean="0"/>
              <a:t>‹#›</a:t>
            </a:fld>
            <a:endParaRPr kumimoji="1" lang="ja-JP" altLang="en-US"/>
          </a:p>
        </p:txBody>
      </p:sp>
    </p:spTree>
    <p:extLst>
      <p:ext uri="{BB962C8B-B14F-4D97-AF65-F5344CB8AC3E}">
        <p14:creationId xmlns:p14="http://schemas.microsoft.com/office/powerpoint/2010/main" val="3228903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12F43A-A85F-4E0A-8448-1F55A05FD623}" type="datetimeFigureOut">
              <a:rPr kumimoji="1" lang="ja-JP" altLang="en-US" smtClean="0"/>
              <a:t>2026/6/22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9203BEB-A5ED-4614-ACEA-2B4DECE6E13B}" type="slidenum">
              <a:rPr kumimoji="1" lang="ja-JP" altLang="en-US" smtClean="0"/>
              <a:t>‹#›</a:t>
            </a:fld>
            <a:endParaRPr kumimoji="1" lang="ja-JP" altLang="en-US"/>
          </a:p>
        </p:txBody>
      </p:sp>
    </p:spTree>
    <p:extLst>
      <p:ext uri="{BB962C8B-B14F-4D97-AF65-F5344CB8AC3E}">
        <p14:creationId xmlns:p14="http://schemas.microsoft.com/office/powerpoint/2010/main" val="3542133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12F43A-A85F-4E0A-8448-1F55A05FD623}" type="datetimeFigureOut">
              <a:rPr kumimoji="1" lang="ja-JP" altLang="en-US" smtClean="0"/>
              <a:t>2026/6/22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9203BEB-A5ED-4614-ACEA-2B4DECE6E13B}" type="slidenum">
              <a:rPr kumimoji="1" lang="ja-JP" altLang="en-US" smtClean="0"/>
              <a:t>‹#›</a:t>
            </a:fld>
            <a:endParaRPr kumimoji="1" lang="ja-JP" altLang="en-US"/>
          </a:p>
        </p:txBody>
      </p:sp>
    </p:spTree>
    <p:extLst>
      <p:ext uri="{BB962C8B-B14F-4D97-AF65-F5344CB8AC3E}">
        <p14:creationId xmlns:p14="http://schemas.microsoft.com/office/powerpoint/2010/main" val="1453005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12F43A-A85F-4E0A-8448-1F55A05FD623}" type="datetimeFigureOut">
              <a:rPr kumimoji="1" lang="ja-JP" altLang="en-US" smtClean="0"/>
              <a:t>2026/6/22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203BEB-A5ED-4614-ACEA-2B4DECE6E13B}" type="slidenum">
              <a:rPr kumimoji="1" lang="ja-JP" altLang="en-US" smtClean="0"/>
              <a:t>‹#›</a:t>
            </a:fld>
            <a:endParaRPr kumimoji="1" lang="ja-JP" altLang="en-US"/>
          </a:p>
        </p:txBody>
      </p:sp>
    </p:spTree>
    <p:extLst>
      <p:ext uri="{BB962C8B-B14F-4D97-AF65-F5344CB8AC3E}">
        <p14:creationId xmlns:p14="http://schemas.microsoft.com/office/powerpoint/2010/main" val="31435608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67134" y="1421430"/>
            <a:ext cx="8009731" cy="1470025"/>
          </a:xfrm>
        </p:spPr>
        <p:txBody>
          <a:bodyPr>
            <a:normAutofit/>
          </a:bodyPr>
          <a:lstStyle/>
          <a:p>
            <a:pPr eaLnBrk="1" hangingPunct="1"/>
            <a:r>
              <a:rPr lang="en-US" altLang="ja-JP" sz="8000" b="1" dirty="0">
                <a:latin typeface="ＭＳ ゴシック" panose="020B0609070205080204" pitchFamily="49" charset="-128"/>
                <a:ea typeface="ＭＳ ゴシック" panose="020B0609070205080204" pitchFamily="49" charset="-128"/>
              </a:rPr>
              <a:t>New</a:t>
            </a:r>
            <a:r>
              <a:rPr lang="ja-JP" altLang="en-US" sz="8000" b="1" dirty="0">
                <a:latin typeface="ＭＳ ゴシック" panose="020B0609070205080204" pitchFamily="49" charset="-128"/>
                <a:ea typeface="ＭＳ ゴシック" panose="020B0609070205080204" pitchFamily="49" charset="-128"/>
              </a:rPr>
              <a:t>危険体感研修</a:t>
            </a:r>
          </a:p>
        </p:txBody>
      </p:sp>
      <p:sp>
        <p:nvSpPr>
          <p:cNvPr id="3075" name="Rectangle 3"/>
          <p:cNvSpPr>
            <a:spLocks noGrp="1" noChangeArrowheads="1"/>
          </p:cNvSpPr>
          <p:nvPr>
            <p:ph type="subTitle" idx="1"/>
          </p:nvPr>
        </p:nvSpPr>
        <p:spPr>
          <a:xfrm>
            <a:off x="1143000" y="3602038"/>
            <a:ext cx="6858000" cy="2449846"/>
          </a:xfrm>
        </p:spPr>
        <p:txBody>
          <a:bodyPr/>
          <a:lstStyle/>
          <a:p>
            <a:pPr eaLnBrk="1" hangingPunct="1"/>
            <a:r>
              <a:rPr lang="ja-JP" altLang="en-US" dirty="0">
                <a:latin typeface="ＭＳ ゴシック" panose="020B0609070205080204" pitchFamily="49" charset="-128"/>
                <a:ea typeface="ＭＳ ゴシック" panose="020B0609070205080204" pitchFamily="49" charset="-128"/>
              </a:rPr>
              <a:t>（公社）神奈川労務安全衛生協会 </a:t>
            </a:r>
            <a:endParaRPr lang="en-US" altLang="ja-JP" dirty="0">
              <a:latin typeface="ＭＳ ゴシック" panose="020B0609070205080204" pitchFamily="49" charset="-128"/>
              <a:ea typeface="ＭＳ ゴシック" panose="020B0609070205080204" pitchFamily="49" charset="-128"/>
            </a:endParaRPr>
          </a:p>
          <a:p>
            <a:pPr eaLnBrk="1" hangingPunct="1"/>
            <a:r>
              <a:rPr lang="ja-JP" altLang="en-US" dirty="0">
                <a:latin typeface="ＭＳ ゴシック" panose="020B0609070205080204" pitchFamily="49" charset="-128"/>
                <a:ea typeface="ＭＳ ゴシック" panose="020B0609070205080204" pitchFamily="49" charset="-128"/>
              </a:rPr>
              <a:t>小田原支部</a:t>
            </a:r>
          </a:p>
          <a:p>
            <a:pPr eaLnBrk="1" hangingPunct="1"/>
            <a:r>
              <a:rPr lang="ja-JP" altLang="en-US" dirty="0">
                <a:latin typeface="ＭＳ ゴシック" panose="020B0609070205080204" pitchFamily="49" charset="-128"/>
                <a:ea typeface="ＭＳ ゴシック" panose="020B0609070205080204" pitchFamily="49" charset="-128"/>
              </a:rPr>
              <a:t>安全部会</a:t>
            </a:r>
          </a:p>
          <a:p>
            <a:pPr eaLnBrk="1" hangingPunct="1"/>
            <a:endParaRPr lang="en-US" altLang="ja-JP" dirty="0"/>
          </a:p>
          <a:p>
            <a:pPr eaLnBrk="1" hangingPunct="1"/>
            <a:r>
              <a:rPr lang="ja-JP" altLang="en-US" dirty="0"/>
              <a:t>　　　　　　　　　　　</a:t>
            </a:r>
            <a:r>
              <a:rPr lang="en-US" altLang="ja-JP" dirty="0"/>
              <a:t>Ver.20260623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1029" y="91449"/>
            <a:ext cx="8229600" cy="1143000"/>
          </a:xfrm>
        </p:spPr>
        <p:txBody>
          <a:bodyPr/>
          <a:lstStyle/>
          <a:p>
            <a:pPr eaLnBrk="1" hangingPunct="1"/>
            <a:r>
              <a:rPr lang="ja-JP" altLang="en-US" dirty="0">
                <a:latin typeface="ＭＳ ゴシック" panose="020B0609070205080204" pitchFamily="49" charset="-128"/>
                <a:ea typeface="ＭＳ ゴシック" panose="020B0609070205080204" pitchFamily="49" charset="-128"/>
              </a:rPr>
              <a:t>　「危険体感」研修の狙い</a:t>
            </a:r>
          </a:p>
        </p:txBody>
      </p:sp>
      <p:sp>
        <p:nvSpPr>
          <p:cNvPr id="2" name="Text Box 16">
            <a:extLst>
              <a:ext uri="{FF2B5EF4-FFF2-40B4-BE49-F238E27FC236}">
                <a16:creationId xmlns:a16="http://schemas.microsoft.com/office/drawing/2014/main" id="{F92AA7FA-E970-F224-A4B8-258A23480CF5}"/>
              </a:ext>
            </a:extLst>
          </p:cNvPr>
          <p:cNvSpPr txBox="1">
            <a:spLocks noChangeArrowheads="1"/>
          </p:cNvSpPr>
          <p:nvPr/>
        </p:nvSpPr>
        <p:spPr bwMode="auto">
          <a:xfrm>
            <a:off x="325305" y="1064710"/>
            <a:ext cx="8577776" cy="2431435"/>
          </a:xfrm>
          <a:prstGeom prst="rect">
            <a:avLst/>
          </a:prstGeom>
          <a:noFill/>
          <a:ln w="9525">
            <a:noFill/>
            <a:miter lim="800000"/>
            <a:headEnd/>
            <a:tailEnd/>
          </a:ln>
        </p:spPr>
        <p:txBody>
          <a:bodyPr wrap="square">
            <a:spAutoFit/>
          </a:bodyPr>
          <a:lstStyle/>
          <a:p>
            <a:r>
              <a:rPr lang="ja-JP" altLang="en-US" sz="24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r>
              <a:rPr lang="en-US" altLang="ja-JP" sz="3200" dirty="0" err="1">
                <a:latin typeface="ＭＳ ゴシック" panose="020B0609070205080204" pitchFamily="49" charset="-128"/>
                <a:ea typeface="ＭＳ ゴシック" panose="020B0609070205080204" pitchFamily="49" charset="-128"/>
              </a:rPr>
              <a:t>PartⅠ</a:t>
            </a:r>
            <a:r>
              <a:rPr lang="ja-JP" altLang="en-US" sz="3200" dirty="0">
                <a:latin typeface="ＭＳ ゴシック" panose="020B0609070205080204" pitchFamily="49" charset="-128"/>
                <a:ea typeface="ＭＳ ゴシック" panose="020B0609070205080204" pitchFamily="49" charset="-128"/>
              </a:rPr>
              <a:t>：これまでの苦い災害は</a:t>
            </a:r>
            <a:endParaRPr lang="en-US" altLang="ja-JP" sz="3200" dirty="0">
              <a:latin typeface="ＭＳ ゴシック" panose="020B0609070205080204" pitchFamily="49" charset="-128"/>
              <a:ea typeface="ＭＳ ゴシック" panose="020B0609070205080204" pitchFamily="49" charset="-128"/>
            </a:endParaRPr>
          </a:p>
          <a:p>
            <a:r>
              <a:rPr lang="ja-JP" altLang="en-US" sz="3200" dirty="0">
                <a:latin typeface="ＭＳ ゴシック" panose="020B0609070205080204" pitchFamily="49" charset="-128"/>
                <a:ea typeface="ＭＳ ゴシック" panose="020B0609070205080204" pitchFamily="49" charset="-128"/>
              </a:rPr>
              <a:t>　　</a:t>
            </a:r>
            <a:r>
              <a:rPr lang="ja-JP" altLang="en-US" sz="3200" dirty="0">
                <a:solidFill>
                  <a:srgbClr val="FF0000"/>
                </a:solidFill>
                <a:latin typeface="ＭＳ ゴシック" panose="020B0609070205080204" pitchFamily="49" charset="-128"/>
                <a:ea typeface="ＭＳ ゴシック" panose="020B0609070205080204" pitchFamily="49" charset="-128"/>
              </a:rPr>
              <a:t>どんな危険状態になること</a:t>
            </a:r>
            <a:r>
              <a:rPr lang="ja-JP" altLang="en-US" sz="3200" dirty="0">
                <a:latin typeface="ＭＳ ゴシック" panose="020B0609070205080204" pitchFamily="49" charset="-128"/>
                <a:ea typeface="ＭＳ ゴシック" panose="020B0609070205080204" pitchFamily="49" charset="-128"/>
              </a:rPr>
              <a:t>か体験し、</a:t>
            </a:r>
            <a:endParaRPr lang="en-US" altLang="ja-JP" sz="3200" dirty="0">
              <a:latin typeface="ＭＳ ゴシック" panose="020B0609070205080204" pitchFamily="49" charset="-128"/>
              <a:ea typeface="ＭＳ ゴシック" panose="020B0609070205080204" pitchFamily="49" charset="-128"/>
            </a:endParaRPr>
          </a:p>
          <a:p>
            <a:r>
              <a:rPr lang="ja-JP" altLang="en-US" sz="3200" dirty="0">
                <a:latin typeface="ＭＳ ゴシック" panose="020B0609070205080204" pitchFamily="49" charset="-128"/>
                <a:ea typeface="ＭＳ ゴシック" panose="020B0609070205080204" pitchFamily="49" charset="-128"/>
              </a:rPr>
              <a:t>　　同様の状況への危険感度を </a:t>
            </a:r>
            <a:r>
              <a:rPr lang="ja-JP" altLang="en-US" sz="3200" dirty="0">
                <a:solidFill>
                  <a:srgbClr val="FF0000"/>
                </a:solidFill>
                <a:latin typeface="ＭＳ ゴシック" panose="020B0609070205080204" pitchFamily="49" charset="-128"/>
                <a:ea typeface="ＭＳ ゴシック" panose="020B0609070205080204" pitchFamily="49" charset="-128"/>
              </a:rPr>
              <a:t>再認識・</a:t>
            </a:r>
            <a:endParaRPr lang="en-US" altLang="ja-JP" sz="3200" dirty="0">
              <a:solidFill>
                <a:srgbClr val="FF0000"/>
              </a:solidFill>
              <a:latin typeface="ＭＳ ゴシック" panose="020B0609070205080204" pitchFamily="49" charset="-128"/>
              <a:ea typeface="ＭＳ ゴシック" panose="020B0609070205080204" pitchFamily="49" charset="-128"/>
            </a:endParaRPr>
          </a:p>
          <a:p>
            <a:r>
              <a:rPr lang="ja-JP" altLang="en-US" sz="3200" dirty="0">
                <a:solidFill>
                  <a:srgbClr val="FF0000"/>
                </a:solidFill>
                <a:latin typeface="ＭＳ ゴシック" panose="020B0609070205080204" pitchFamily="49" charset="-128"/>
                <a:ea typeface="ＭＳ ゴシック" panose="020B0609070205080204" pitchFamily="49" charset="-128"/>
              </a:rPr>
              <a:t>　　再セット</a:t>
            </a:r>
            <a:r>
              <a:rPr lang="ja-JP" altLang="en-US" sz="3200" dirty="0">
                <a:latin typeface="ＭＳ ゴシック" panose="020B0609070205080204" pitchFamily="49" charset="-128"/>
                <a:ea typeface="ＭＳ ゴシック" panose="020B0609070205080204" pitchFamily="49" charset="-128"/>
              </a:rPr>
              <a:t>する（</a:t>
            </a:r>
            <a:r>
              <a:rPr lang="en-US" altLang="ja-JP" sz="3200" dirty="0" err="1">
                <a:latin typeface="ＭＳ ゴシック" panose="020B0609070205080204" pitchFamily="49" charset="-128"/>
                <a:ea typeface="ＭＳ ゴシック" panose="020B0609070205080204" pitchFamily="49" charset="-128"/>
              </a:rPr>
              <a:t>PartⅠ</a:t>
            </a:r>
            <a:r>
              <a:rPr lang="ja-JP" altLang="en-US" sz="3200" dirty="0">
                <a:latin typeface="ＭＳ ゴシック" panose="020B0609070205080204" pitchFamily="49" charset="-128"/>
                <a:ea typeface="ＭＳ ゴシック" panose="020B0609070205080204" pitchFamily="49" charset="-128"/>
              </a:rPr>
              <a:t>）</a:t>
            </a:r>
            <a:endParaRPr lang="en-US" altLang="ja-JP" sz="3200" dirty="0">
              <a:latin typeface="ＭＳ ゴシック" panose="020B0609070205080204" pitchFamily="49" charset="-128"/>
              <a:ea typeface="ＭＳ ゴシック" panose="020B0609070205080204" pitchFamily="49" charset="-128"/>
            </a:endParaRPr>
          </a:p>
          <a:p>
            <a:endParaRPr lang="ja-JP" altLang="en-US" sz="2400" b="1" u="sng" dirty="0">
              <a:solidFill>
                <a:srgbClr val="FF33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5" name="Text Box 16">
            <a:extLst>
              <a:ext uri="{FF2B5EF4-FFF2-40B4-BE49-F238E27FC236}">
                <a16:creationId xmlns:a16="http://schemas.microsoft.com/office/drawing/2014/main" id="{C3B8D2D5-7882-A825-A99F-B6A6C5FE4724}"/>
              </a:ext>
            </a:extLst>
          </p:cNvPr>
          <p:cNvSpPr txBox="1">
            <a:spLocks noChangeArrowheads="1"/>
          </p:cNvSpPr>
          <p:nvPr/>
        </p:nvSpPr>
        <p:spPr bwMode="auto">
          <a:xfrm>
            <a:off x="240918" y="3309236"/>
            <a:ext cx="8782621" cy="3416320"/>
          </a:xfrm>
          <a:prstGeom prst="rect">
            <a:avLst/>
          </a:prstGeom>
          <a:noFill/>
          <a:ln w="9525">
            <a:noFill/>
            <a:miter lim="800000"/>
            <a:headEnd/>
            <a:tailEnd/>
          </a:ln>
        </p:spPr>
        <p:txBody>
          <a:bodyPr wrap="square">
            <a:spAutoFit/>
          </a:bodyPr>
          <a:lstStyle/>
          <a:p>
            <a:r>
              <a:rPr lang="ja-JP" altLang="en-US" sz="3200" dirty="0">
                <a:latin typeface="ＭＳ ゴシック" panose="020B0609070205080204" pitchFamily="49" charset="-128"/>
                <a:ea typeface="ＭＳ ゴシック" panose="020B0609070205080204" pitchFamily="49" charset="-128"/>
              </a:rPr>
              <a:t>・ </a:t>
            </a:r>
            <a:r>
              <a:rPr lang="en-US" altLang="ja-JP" sz="3200" dirty="0" err="1">
                <a:latin typeface="ＭＳ ゴシック" panose="020B0609070205080204" pitchFamily="49" charset="-128"/>
                <a:ea typeface="ＭＳ ゴシック" panose="020B0609070205080204" pitchFamily="49" charset="-128"/>
              </a:rPr>
              <a:t>PartⅡ</a:t>
            </a:r>
            <a:r>
              <a:rPr lang="ja-JP" altLang="en-US" sz="3200" dirty="0">
                <a:latin typeface="ＭＳ ゴシック" panose="020B0609070205080204" pitchFamily="49" charset="-128"/>
                <a:ea typeface="ＭＳ ゴシック" panose="020B0609070205080204" pitchFamily="49" charset="-128"/>
              </a:rPr>
              <a:t>：増加している「行動災害」は</a:t>
            </a:r>
            <a:endParaRPr lang="en-US" altLang="ja-JP" sz="3200" dirty="0">
              <a:latin typeface="ＭＳ ゴシック" panose="020B0609070205080204" pitchFamily="49" charset="-128"/>
              <a:ea typeface="ＭＳ ゴシック" panose="020B0609070205080204" pitchFamily="49" charset="-128"/>
            </a:endParaRPr>
          </a:p>
          <a:p>
            <a:r>
              <a:rPr lang="ja-JP" altLang="en-US" sz="3200" dirty="0">
                <a:latin typeface="ＭＳ ゴシック" panose="020B0609070205080204" pitchFamily="49" charset="-128"/>
                <a:ea typeface="ＭＳ ゴシック" panose="020B0609070205080204" pitchFamily="49" charset="-128"/>
              </a:rPr>
              <a:t>　　労働者の高齢化と連動した</a:t>
            </a:r>
            <a:r>
              <a:rPr lang="ja-JP" altLang="en-US" sz="3200" dirty="0">
                <a:solidFill>
                  <a:srgbClr val="FF0000"/>
                </a:solidFill>
                <a:latin typeface="ＭＳ ゴシック" panose="020B0609070205080204" pitchFamily="49" charset="-128"/>
                <a:ea typeface="ＭＳ ゴシック" panose="020B0609070205080204" pitchFamily="49" charset="-128"/>
              </a:rPr>
              <a:t>運動器</a:t>
            </a:r>
            <a:r>
              <a:rPr lang="en-US" altLang="ja-JP" sz="3200" dirty="0">
                <a:solidFill>
                  <a:srgbClr val="FF0000"/>
                </a:solidFill>
                <a:latin typeface="ＭＳ ゴシック" panose="020B0609070205080204" pitchFamily="49" charset="-128"/>
                <a:ea typeface="ＭＳ ゴシック" panose="020B0609070205080204" pitchFamily="49" charset="-128"/>
              </a:rPr>
              <a:t>※</a:t>
            </a:r>
            <a:r>
              <a:rPr lang="ja-JP" altLang="en-US" sz="3200" dirty="0">
                <a:solidFill>
                  <a:srgbClr val="FF0000"/>
                </a:solidFill>
                <a:latin typeface="ＭＳ ゴシック" panose="020B0609070205080204" pitchFamily="49" charset="-128"/>
                <a:ea typeface="ＭＳ ゴシック" panose="020B0609070205080204" pitchFamily="49" charset="-128"/>
              </a:rPr>
              <a:t>の</a:t>
            </a:r>
            <a:endParaRPr lang="en-US" altLang="ja-JP" sz="3200" dirty="0">
              <a:solidFill>
                <a:srgbClr val="FF0000"/>
              </a:solidFill>
              <a:latin typeface="ＭＳ ゴシック" panose="020B0609070205080204" pitchFamily="49" charset="-128"/>
              <a:ea typeface="ＭＳ ゴシック" panose="020B0609070205080204" pitchFamily="49" charset="-128"/>
            </a:endParaRPr>
          </a:p>
          <a:p>
            <a:r>
              <a:rPr lang="ja-JP" altLang="en-US" sz="3200" dirty="0">
                <a:solidFill>
                  <a:srgbClr val="FF0000"/>
                </a:solidFill>
                <a:latin typeface="ＭＳ ゴシック" panose="020B0609070205080204" pitchFamily="49" charset="-128"/>
                <a:ea typeface="ＭＳ ゴシック" panose="020B0609070205080204" pitchFamily="49" charset="-128"/>
              </a:rPr>
              <a:t>　　機能低下</a:t>
            </a:r>
            <a:r>
              <a:rPr lang="ja-JP" altLang="en-US" sz="3200" dirty="0">
                <a:latin typeface="ＭＳ ゴシック" panose="020B0609070205080204" pitchFamily="49" charset="-128"/>
                <a:ea typeface="ＭＳ ゴシック" panose="020B0609070205080204" pitchFamily="49" charset="-128"/>
              </a:rPr>
              <a:t>が要因している。</a:t>
            </a:r>
            <a:endParaRPr lang="en-US" altLang="ja-JP" sz="3200" dirty="0">
              <a:latin typeface="ＭＳ ゴシック" panose="020B0609070205080204" pitchFamily="49" charset="-128"/>
              <a:ea typeface="ＭＳ ゴシック" panose="020B0609070205080204" pitchFamily="49" charset="-128"/>
            </a:endParaRPr>
          </a:p>
          <a:p>
            <a:r>
              <a:rPr lang="ja-JP" altLang="en-US" sz="3200" dirty="0">
                <a:latin typeface="ＭＳ ゴシック" panose="020B0609070205080204" pitchFamily="49" charset="-128"/>
                <a:ea typeface="ＭＳ ゴシック" panose="020B0609070205080204" pitchFamily="49" charset="-128"/>
              </a:rPr>
              <a:t>　　自身の身体年齢を把握し、先手の</a:t>
            </a:r>
            <a:endParaRPr lang="en-US" altLang="ja-JP" sz="3200" dirty="0">
              <a:latin typeface="ＭＳ ゴシック" panose="020B0609070205080204" pitchFamily="49" charset="-128"/>
              <a:ea typeface="ＭＳ ゴシック" panose="020B0609070205080204" pitchFamily="49" charset="-128"/>
            </a:endParaRPr>
          </a:p>
          <a:p>
            <a:r>
              <a:rPr lang="ja-JP" altLang="en-US" sz="3200" dirty="0">
                <a:latin typeface="ＭＳ ゴシック" panose="020B0609070205080204" pitchFamily="49" charset="-128"/>
                <a:ea typeface="ＭＳ ゴシック" panose="020B0609070205080204" pitchFamily="49" charset="-128"/>
              </a:rPr>
              <a:t>　　予防習慣につなげていく。</a:t>
            </a:r>
            <a:endParaRPr lang="en-US" altLang="ja-JP" sz="3200" dirty="0">
              <a:latin typeface="ＭＳ ゴシック" panose="020B0609070205080204" pitchFamily="49" charset="-128"/>
              <a:ea typeface="ＭＳ ゴシック" panose="020B0609070205080204" pitchFamily="49" charset="-128"/>
            </a:endParaRPr>
          </a:p>
          <a:p>
            <a:r>
              <a:rPr lang="ja-JP" altLang="en-US" sz="3200" dirty="0">
                <a:latin typeface="ＭＳ ゴシック" panose="020B0609070205080204" pitchFamily="49" charset="-128"/>
                <a:ea typeface="ＭＳ ゴシック" panose="020B0609070205080204" pitchFamily="49" charset="-128"/>
              </a:rPr>
              <a:t>（</a:t>
            </a:r>
            <a:r>
              <a:rPr lang="en-US" altLang="ja-JP" sz="3200" dirty="0">
                <a:latin typeface="ＭＳ ゴシック" panose="020B0609070205080204" pitchFamily="49" charset="-128"/>
                <a:ea typeface="ＭＳ ゴシック" panose="020B0609070205080204" pitchFamily="49" charset="-128"/>
              </a:rPr>
              <a:t>※</a:t>
            </a:r>
            <a:r>
              <a:rPr lang="ja-JP" altLang="en-US" sz="3200" dirty="0">
                <a:latin typeface="ＭＳ ゴシック" panose="020B0609070205080204" pitchFamily="49" charset="-128"/>
                <a:ea typeface="ＭＳ ゴシック" panose="020B0609070205080204" pitchFamily="49" charset="-128"/>
              </a:rPr>
              <a:t>運動器：骨</a:t>
            </a:r>
            <a:r>
              <a:rPr lang="en-US" altLang="ja-JP" sz="3200" dirty="0">
                <a:latin typeface="ＭＳ ゴシック" panose="020B0609070205080204" pitchFamily="49" charset="-128"/>
                <a:ea typeface="ＭＳ ゴシック" panose="020B0609070205080204" pitchFamily="49" charset="-128"/>
              </a:rPr>
              <a:t>,</a:t>
            </a:r>
            <a:r>
              <a:rPr lang="ja-JP" altLang="en-US" sz="3200" dirty="0">
                <a:latin typeface="ＭＳ ゴシック" panose="020B0609070205080204" pitchFamily="49" charset="-128"/>
                <a:ea typeface="ＭＳ ゴシック" panose="020B0609070205080204" pitchFamily="49" charset="-128"/>
              </a:rPr>
              <a:t>筋肉</a:t>
            </a:r>
            <a:r>
              <a:rPr lang="en-US" altLang="ja-JP" sz="3200" dirty="0">
                <a:latin typeface="ＭＳ ゴシック" panose="020B0609070205080204" pitchFamily="49" charset="-128"/>
                <a:ea typeface="ＭＳ ゴシック" panose="020B0609070205080204" pitchFamily="49" charset="-128"/>
              </a:rPr>
              <a:t>,</a:t>
            </a:r>
            <a:r>
              <a:rPr lang="ja-JP" altLang="en-US" sz="3200" dirty="0">
                <a:latin typeface="ＭＳ ゴシック" panose="020B0609070205080204" pitchFamily="49" charset="-128"/>
                <a:ea typeface="ＭＳ ゴシック" panose="020B0609070205080204" pitchFamily="49" charset="-128"/>
              </a:rPr>
              <a:t>関節</a:t>
            </a:r>
            <a:r>
              <a:rPr lang="en-US" altLang="ja-JP" sz="3200" dirty="0">
                <a:latin typeface="ＭＳ ゴシック" panose="020B0609070205080204" pitchFamily="49" charset="-128"/>
                <a:ea typeface="ＭＳ ゴシック" panose="020B0609070205080204" pitchFamily="49" charset="-128"/>
              </a:rPr>
              <a:t>,</a:t>
            </a:r>
            <a:r>
              <a:rPr lang="ja-JP" altLang="en-US" sz="3200" dirty="0">
                <a:latin typeface="ＭＳ ゴシック" panose="020B0609070205080204" pitchFamily="49" charset="-128"/>
                <a:ea typeface="ＭＳ ゴシック" panose="020B0609070205080204" pitchFamily="49" charset="-128"/>
              </a:rPr>
              <a:t>腱</a:t>
            </a:r>
            <a:r>
              <a:rPr lang="en-US" altLang="ja-JP" sz="3200" dirty="0">
                <a:latin typeface="ＭＳ ゴシック" panose="020B0609070205080204" pitchFamily="49" charset="-128"/>
                <a:ea typeface="ＭＳ ゴシック" panose="020B0609070205080204" pitchFamily="49" charset="-128"/>
              </a:rPr>
              <a:t>,</a:t>
            </a:r>
            <a:r>
              <a:rPr lang="ja-JP" altLang="en-US" sz="3200" dirty="0">
                <a:latin typeface="ＭＳ ゴシック" panose="020B0609070205080204" pitchFamily="49" charset="-128"/>
                <a:ea typeface="ＭＳ ゴシック" panose="020B0609070205080204" pitchFamily="49" charset="-128"/>
              </a:rPr>
              <a:t>じん帯</a:t>
            </a:r>
            <a:r>
              <a:rPr lang="en-US" altLang="ja-JP" sz="3200" dirty="0">
                <a:latin typeface="ＭＳ ゴシック" panose="020B0609070205080204" pitchFamily="49" charset="-128"/>
                <a:ea typeface="ＭＳ ゴシック" panose="020B0609070205080204" pitchFamily="49" charset="-128"/>
              </a:rPr>
              <a:t>,</a:t>
            </a:r>
            <a:r>
              <a:rPr lang="ja-JP" altLang="en-US" sz="3200" dirty="0">
                <a:latin typeface="ＭＳ ゴシック" panose="020B0609070205080204" pitchFamily="49" charset="-128"/>
                <a:ea typeface="ＭＳ ゴシック" panose="020B0609070205080204" pitchFamily="49" charset="-128"/>
              </a:rPr>
              <a:t>神経）</a:t>
            </a:r>
            <a:endParaRPr lang="en-US" altLang="ja-JP" sz="3200" dirty="0">
              <a:latin typeface="ＭＳ ゴシック" panose="020B0609070205080204" pitchFamily="49" charset="-128"/>
              <a:ea typeface="ＭＳ ゴシック" panose="020B0609070205080204" pitchFamily="49" charset="-128"/>
            </a:endParaRPr>
          </a:p>
          <a:p>
            <a:endParaRPr lang="ja-JP" altLang="en-US" sz="2400" b="1" u="sng" dirty="0">
              <a:solidFill>
                <a:srgbClr val="FF33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8A44B-4084-8797-2898-95D996F60E5F}"/>
            </a:ext>
          </a:extLst>
        </p:cNvPr>
        <p:cNvGrpSpPr/>
        <p:nvPr/>
      </p:nvGrpSpPr>
      <p:grpSpPr>
        <a:xfrm>
          <a:off x="0" y="0"/>
          <a:ext cx="0" cy="0"/>
          <a:chOff x="0" y="0"/>
          <a:chExt cx="0" cy="0"/>
        </a:xfrm>
      </p:grpSpPr>
      <p:sp>
        <p:nvSpPr>
          <p:cNvPr id="31746" name="Rectangle 2">
            <a:extLst>
              <a:ext uri="{FF2B5EF4-FFF2-40B4-BE49-F238E27FC236}">
                <a16:creationId xmlns:a16="http://schemas.microsoft.com/office/drawing/2014/main" id="{565E2198-95A6-AC6D-7FE2-8A8C2357544E}"/>
              </a:ext>
            </a:extLst>
          </p:cNvPr>
          <p:cNvSpPr>
            <a:spLocks noGrp="1" noChangeArrowheads="1"/>
          </p:cNvSpPr>
          <p:nvPr>
            <p:ph type="title"/>
          </p:nvPr>
        </p:nvSpPr>
        <p:spPr>
          <a:xfrm>
            <a:off x="240920" y="173581"/>
            <a:ext cx="8229600" cy="1143000"/>
          </a:xfrm>
        </p:spPr>
        <p:txBody>
          <a:bodyPr/>
          <a:lstStyle/>
          <a:p>
            <a:pPr eaLnBrk="1" hangingPunct="1"/>
            <a:r>
              <a:rPr lang="ja-JP" altLang="en-US" dirty="0">
                <a:latin typeface="ＭＳ ゴシック" panose="020B0609070205080204" pitchFamily="49" charset="-128"/>
                <a:ea typeface="ＭＳ ゴシック" panose="020B0609070205080204" pitchFamily="49" charset="-128"/>
              </a:rPr>
              <a:t>「危険体感」プログラムフロー</a:t>
            </a:r>
          </a:p>
        </p:txBody>
      </p:sp>
      <p:pic>
        <p:nvPicPr>
          <p:cNvPr id="9" name="図 8">
            <a:extLst>
              <a:ext uri="{FF2B5EF4-FFF2-40B4-BE49-F238E27FC236}">
                <a16:creationId xmlns:a16="http://schemas.microsoft.com/office/drawing/2014/main" id="{2BE50F2B-2CD4-007B-43D5-DC18A2979CBD}"/>
              </a:ext>
            </a:extLst>
          </p:cNvPr>
          <p:cNvPicPr>
            <a:picLocks noChangeAspect="1"/>
          </p:cNvPicPr>
          <p:nvPr/>
        </p:nvPicPr>
        <p:blipFill>
          <a:blip r:embed="rId3"/>
          <a:stretch>
            <a:fillRect/>
          </a:stretch>
        </p:blipFill>
        <p:spPr>
          <a:xfrm>
            <a:off x="0" y="1316581"/>
            <a:ext cx="9144000" cy="5297762"/>
          </a:xfrm>
          <a:prstGeom prst="rect">
            <a:avLst/>
          </a:prstGeom>
        </p:spPr>
      </p:pic>
    </p:spTree>
    <p:extLst>
      <p:ext uri="{BB962C8B-B14F-4D97-AF65-F5344CB8AC3E}">
        <p14:creationId xmlns:p14="http://schemas.microsoft.com/office/powerpoint/2010/main" val="273605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Text Box 4"/>
          <p:cNvSpPr txBox="1">
            <a:spLocks noChangeArrowheads="1"/>
          </p:cNvSpPr>
          <p:nvPr/>
        </p:nvSpPr>
        <p:spPr bwMode="auto">
          <a:xfrm>
            <a:off x="700857" y="1455395"/>
            <a:ext cx="6169185" cy="461665"/>
          </a:xfrm>
          <a:prstGeom prst="rect">
            <a:avLst/>
          </a:prstGeom>
          <a:noFill/>
          <a:ln w="9525">
            <a:noFill/>
            <a:miter lim="800000"/>
            <a:headEnd/>
            <a:tailEnd/>
          </a:ln>
        </p:spPr>
        <p:txBody>
          <a:bodyPr wrap="square">
            <a:spAutoFit/>
          </a:bodyPr>
          <a:lstStyle/>
          <a:p>
            <a:pPr algn="ctr">
              <a:spcBef>
                <a:spcPct val="50000"/>
              </a:spcBef>
            </a:pPr>
            <a:r>
              <a:rPr lang="ja-JP" altLang="en-US" sz="2400" dirty="0">
                <a:solidFill>
                  <a:schemeClr val="accent6"/>
                </a:solidFill>
                <a:latin typeface="ＭＳ ゴシック" panose="020B0609070205080204" pitchFamily="49" charset="-128"/>
                <a:ea typeface="ＭＳ ゴシック" panose="020B0609070205080204" pitchFamily="49" charset="-128"/>
              </a:rPr>
              <a:t>現在、労働災害は年々増加しています。</a:t>
            </a:r>
            <a:endParaRPr lang="en-US" altLang="ja-JP" sz="2400" dirty="0">
              <a:solidFill>
                <a:schemeClr val="accent6"/>
              </a:solidFill>
              <a:latin typeface="ＭＳ ゴシック" panose="020B0609070205080204" pitchFamily="49" charset="-128"/>
              <a:ea typeface="ＭＳ ゴシック" panose="020B0609070205080204" pitchFamily="49" charset="-128"/>
            </a:endParaRPr>
          </a:p>
        </p:txBody>
      </p:sp>
      <p:sp>
        <p:nvSpPr>
          <p:cNvPr id="5" name="Text Box 4">
            <a:extLst>
              <a:ext uri="{FF2B5EF4-FFF2-40B4-BE49-F238E27FC236}">
                <a16:creationId xmlns:a16="http://schemas.microsoft.com/office/drawing/2014/main" id="{48BBD698-C978-ABAD-7801-F2FB6D93C9D3}"/>
              </a:ext>
            </a:extLst>
          </p:cNvPr>
          <p:cNvSpPr txBox="1">
            <a:spLocks noChangeArrowheads="1"/>
          </p:cNvSpPr>
          <p:nvPr/>
        </p:nvSpPr>
        <p:spPr bwMode="auto">
          <a:xfrm>
            <a:off x="396184" y="4632707"/>
            <a:ext cx="7680791" cy="461665"/>
          </a:xfrm>
          <a:prstGeom prst="rect">
            <a:avLst/>
          </a:prstGeom>
          <a:noFill/>
          <a:ln w="9525">
            <a:noFill/>
            <a:miter lim="800000"/>
            <a:headEnd/>
            <a:tailEnd/>
          </a:ln>
        </p:spPr>
        <p:txBody>
          <a:bodyPr wrap="square">
            <a:spAutoFit/>
          </a:bodyPr>
          <a:lstStyle/>
          <a:p>
            <a:pPr algn="ctr">
              <a:spcBef>
                <a:spcPct val="50000"/>
              </a:spcBef>
            </a:pPr>
            <a:r>
              <a:rPr lang="ja-JP" altLang="en-US" sz="2400" dirty="0">
                <a:solidFill>
                  <a:schemeClr val="accent6"/>
                </a:solidFill>
                <a:latin typeface="ＭＳ ゴシック" panose="020B0609070205080204" pitchFamily="49" charset="-128"/>
                <a:ea typeface="ＭＳ ゴシック" panose="020B0609070205080204" pitchFamily="49" charset="-128"/>
              </a:rPr>
              <a:t>高年齢労働者の労働災害が増加しています。</a:t>
            </a:r>
            <a:endParaRPr lang="en-US" altLang="ja-JP" sz="2400" dirty="0">
              <a:solidFill>
                <a:schemeClr val="accent6"/>
              </a:solidFill>
              <a:latin typeface="ＭＳ ゴシック" panose="020B0609070205080204" pitchFamily="49" charset="-128"/>
              <a:ea typeface="ＭＳ ゴシック" panose="020B0609070205080204" pitchFamily="49" charset="-128"/>
            </a:endParaRPr>
          </a:p>
        </p:txBody>
      </p:sp>
      <p:sp>
        <p:nvSpPr>
          <p:cNvPr id="6" name="Text Box 4">
            <a:extLst>
              <a:ext uri="{FF2B5EF4-FFF2-40B4-BE49-F238E27FC236}">
                <a16:creationId xmlns:a16="http://schemas.microsoft.com/office/drawing/2014/main" id="{036B4865-F40E-73A4-E614-F6036B6FD421}"/>
              </a:ext>
            </a:extLst>
          </p:cNvPr>
          <p:cNvSpPr txBox="1">
            <a:spLocks noChangeArrowheads="1"/>
          </p:cNvSpPr>
          <p:nvPr/>
        </p:nvSpPr>
        <p:spPr bwMode="auto">
          <a:xfrm>
            <a:off x="1216218" y="5089314"/>
            <a:ext cx="7378358" cy="461665"/>
          </a:xfrm>
          <a:prstGeom prst="rect">
            <a:avLst/>
          </a:prstGeom>
          <a:noFill/>
          <a:ln w="9525">
            <a:noFill/>
            <a:miter lim="800000"/>
            <a:headEnd/>
            <a:tailEnd/>
          </a:ln>
        </p:spPr>
        <p:txBody>
          <a:bodyPr wrap="square">
            <a:spAutoFit/>
          </a:bodyPr>
          <a:lstStyle/>
          <a:p>
            <a:pPr algn="ctr">
              <a:spcBef>
                <a:spcPct val="50000"/>
              </a:spcBef>
            </a:pPr>
            <a:r>
              <a:rPr lang="ja-JP" altLang="en-US" sz="2400" dirty="0">
                <a:solidFill>
                  <a:srgbClr val="0033CC"/>
                </a:solidFill>
                <a:latin typeface="ＭＳ ゴシック" panose="020B0609070205080204" pitchFamily="49" charset="-128"/>
                <a:ea typeface="ＭＳ ゴシック" panose="020B0609070205080204" pitchFamily="49" charset="-128"/>
              </a:rPr>
              <a:t>なぜ、高齢者災害が増加しているのでしょうか？</a:t>
            </a:r>
            <a:endParaRPr lang="en-US" altLang="ja-JP" sz="2400" dirty="0">
              <a:solidFill>
                <a:srgbClr val="0033CC"/>
              </a:solidFill>
              <a:latin typeface="ＭＳ ゴシック" panose="020B0609070205080204" pitchFamily="49" charset="-128"/>
              <a:ea typeface="ＭＳ ゴシック" panose="020B0609070205080204" pitchFamily="49" charset="-128"/>
            </a:endParaRPr>
          </a:p>
        </p:txBody>
      </p:sp>
      <p:grpSp>
        <p:nvGrpSpPr>
          <p:cNvPr id="20" name="グループ化 19">
            <a:extLst>
              <a:ext uri="{FF2B5EF4-FFF2-40B4-BE49-F238E27FC236}">
                <a16:creationId xmlns:a16="http://schemas.microsoft.com/office/drawing/2014/main" id="{C2EFDC34-66A3-D335-FE82-8B4C091A674D}"/>
              </a:ext>
            </a:extLst>
          </p:cNvPr>
          <p:cNvGrpSpPr/>
          <p:nvPr/>
        </p:nvGrpSpPr>
        <p:grpSpPr>
          <a:xfrm>
            <a:off x="805350" y="1835327"/>
            <a:ext cx="6206423" cy="1136153"/>
            <a:chOff x="805350" y="1835327"/>
            <a:chExt cx="6206423" cy="1136153"/>
          </a:xfrm>
        </p:grpSpPr>
        <p:sp>
          <p:nvSpPr>
            <p:cNvPr id="3" name="Text Box 4">
              <a:extLst>
                <a:ext uri="{FF2B5EF4-FFF2-40B4-BE49-F238E27FC236}">
                  <a16:creationId xmlns:a16="http://schemas.microsoft.com/office/drawing/2014/main" id="{522B7A03-86CE-EBC3-5615-EDD7ED3185C7}"/>
                </a:ext>
              </a:extLst>
            </p:cNvPr>
            <p:cNvSpPr txBox="1">
              <a:spLocks noChangeArrowheads="1"/>
            </p:cNvSpPr>
            <p:nvPr/>
          </p:nvSpPr>
          <p:spPr bwMode="auto">
            <a:xfrm>
              <a:off x="805350" y="1835327"/>
              <a:ext cx="6015642" cy="461665"/>
            </a:xfrm>
            <a:prstGeom prst="rect">
              <a:avLst/>
            </a:prstGeom>
            <a:noFill/>
            <a:ln w="9525">
              <a:noFill/>
              <a:miter lim="800000"/>
              <a:headEnd/>
              <a:tailEnd/>
            </a:ln>
          </p:spPr>
          <p:txBody>
            <a:bodyPr wrap="square">
              <a:spAutoFit/>
            </a:bodyPr>
            <a:lstStyle/>
            <a:p>
              <a:pPr algn="ctr">
                <a:spcBef>
                  <a:spcPct val="50000"/>
                </a:spcBef>
              </a:pPr>
              <a:r>
                <a:rPr lang="ja-JP" altLang="en-US" sz="2400" dirty="0">
                  <a:solidFill>
                    <a:srgbClr val="0033CC"/>
                  </a:solidFill>
                  <a:latin typeface="ＭＳ ゴシック" panose="020B0609070205080204" pitchFamily="49" charset="-128"/>
                  <a:ea typeface="ＭＳ ゴシック" panose="020B0609070205080204" pitchFamily="49" charset="-128"/>
                </a:rPr>
                <a:t>なぜ、増加しているのでしょうか？</a:t>
              </a:r>
              <a:endParaRPr lang="en-US" altLang="ja-JP" sz="2400" dirty="0">
                <a:solidFill>
                  <a:srgbClr val="0033CC"/>
                </a:solidFill>
                <a:latin typeface="ＭＳ ゴシック" panose="020B0609070205080204" pitchFamily="49" charset="-128"/>
                <a:ea typeface="ＭＳ ゴシック" panose="020B0609070205080204" pitchFamily="49" charset="-128"/>
              </a:endParaRPr>
            </a:p>
          </p:txBody>
        </p:sp>
        <p:sp>
          <p:nvSpPr>
            <p:cNvPr id="4" name="Text Box 4">
              <a:extLst>
                <a:ext uri="{FF2B5EF4-FFF2-40B4-BE49-F238E27FC236}">
                  <a16:creationId xmlns:a16="http://schemas.microsoft.com/office/drawing/2014/main" id="{FDB58E6F-BC69-2B21-627F-BD4DAFF5E450}"/>
                </a:ext>
              </a:extLst>
            </p:cNvPr>
            <p:cNvSpPr txBox="1">
              <a:spLocks noChangeArrowheads="1"/>
            </p:cNvSpPr>
            <p:nvPr/>
          </p:nvSpPr>
          <p:spPr bwMode="auto">
            <a:xfrm>
              <a:off x="1801022" y="2183873"/>
              <a:ext cx="5210751" cy="461665"/>
            </a:xfrm>
            <a:prstGeom prst="rect">
              <a:avLst/>
            </a:prstGeom>
            <a:noFill/>
            <a:ln w="9525">
              <a:noFill/>
              <a:miter lim="800000"/>
              <a:headEnd/>
              <a:tailEnd/>
            </a:ln>
          </p:spPr>
          <p:txBody>
            <a:bodyPr wrap="square">
              <a:spAutoFit/>
            </a:bodyPr>
            <a:lstStyle/>
            <a:p>
              <a:pPr>
                <a:spcBef>
                  <a:spcPct val="50000"/>
                </a:spcBef>
              </a:pPr>
              <a:r>
                <a:rPr lang="ja-JP" altLang="en-US" sz="2400" dirty="0">
                  <a:solidFill>
                    <a:srgbClr val="0033CC"/>
                  </a:solidFill>
                  <a:latin typeface="ＭＳ ゴシック" panose="020B0609070205080204" pitchFamily="49" charset="-128"/>
                  <a:ea typeface="ＭＳ ゴシック" panose="020B0609070205080204" pitchFamily="49" charset="-128"/>
                </a:rPr>
                <a:t>被災する人 と しない人</a:t>
              </a:r>
              <a:endParaRPr lang="en-US" altLang="ja-JP" sz="2400" dirty="0">
                <a:solidFill>
                  <a:srgbClr val="0033CC"/>
                </a:solidFill>
                <a:latin typeface="ＭＳ ゴシック" panose="020B0609070205080204" pitchFamily="49" charset="-128"/>
                <a:ea typeface="ＭＳ ゴシック" panose="020B0609070205080204" pitchFamily="49" charset="-128"/>
              </a:endParaRPr>
            </a:p>
          </p:txBody>
        </p:sp>
        <p:sp>
          <p:nvSpPr>
            <p:cNvPr id="9" name="Text Box 4">
              <a:extLst>
                <a:ext uri="{FF2B5EF4-FFF2-40B4-BE49-F238E27FC236}">
                  <a16:creationId xmlns:a16="http://schemas.microsoft.com/office/drawing/2014/main" id="{4F7302F0-121D-CC82-9609-F1F9BE0F6F89}"/>
                </a:ext>
              </a:extLst>
            </p:cNvPr>
            <p:cNvSpPr txBox="1">
              <a:spLocks noChangeArrowheads="1"/>
            </p:cNvSpPr>
            <p:nvPr/>
          </p:nvSpPr>
          <p:spPr bwMode="auto">
            <a:xfrm>
              <a:off x="2608571" y="2509815"/>
              <a:ext cx="3792609" cy="461665"/>
            </a:xfrm>
            <a:prstGeom prst="rect">
              <a:avLst/>
            </a:prstGeom>
            <a:noFill/>
            <a:ln w="9525">
              <a:noFill/>
              <a:miter lim="800000"/>
              <a:headEnd/>
              <a:tailEnd/>
            </a:ln>
          </p:spPr>
          <p:txBody>
            <a:bodyPr wrap="square">
              <a:spAutoFit/>
            </a:bodyPr>
            <a:lstStyle/>
            <a:p>
              <a:pPr>
                <a:spcBef>
                  <a:spcPct val="50000"/>
                </a:spcBef>
              </a:pPr>
              <a:r>
                <a:rPr lang="ja-JP" altLang="en-US" sz="2400" dirty="0">
                  <a:solidFill>
                    <a:srgbClr val="0033CC"/>
                  </a:solidFill>
                  <a:latin typeface="ＭＳ ゴシック" panose="020B0609070205080204" pitchFamily="49" charset="-128"/>
                  <a:ea typeface="ＭＳ ゴシック" panose="020B0609070205080204" pitchFamily="49" charset="-128"/>
                </a:rPr>
                <a:t>何が違うのでしょうか？</a:t>
              </a:r>
              <a:endParaRPr lang="en-US" altLang="ja-JP" sz="2400" dirty="0">
                <a:solidFill>
                  <a:srgbClr val="0033CC"/>
                </a:solidFill>
                <a:latin typeface="ＭＳ ゴシック" panose="020B0609070205080204" pitchFamily="49" charset="-128"/>
                <a:ea typeface="ＭＳ ゴシック" panose="020B0609070205080204" pitchFamily="49" charset="-128"/>
              </a:endParaRPr>
            </a:p>
          </p:txBody>
        </p:sp>
      </p:grpSp>
      <p:grpSp>
        <p:nvGrpSpPr>
          <p:cNvPr id="18" name="グループ化 17">
            <a:extLst>
              <a:ext uri="{FF2B5EF4-FFF2-40B4-BE49-F238E27FC236}">
                <a16:creationId xmlns:a16="http://schemas.microsoft.com/office/drawing/2014/main" id="{4DFB4CA3-AB7D-66B5-05FB-0A873E501575}"/>
              </a:ext>
            </a:extLst>
          </p:cNvPr>
          <p:cNvGrpSpPr/>
          <p:nvPr/>
        </p:nvGrpSpPr>
        <p:grpSpPr>
          <a:xfrm>
            <a:off x="145269" y="80762"/>
            <a:ext cx="8294748" cy="4494607"/>
            <a:chOff x="145269" y="80762"/>
            <a:chExt cx="8294748" cy="4494607"/>
          </a:xfrm>
        </p:grpSpPr>
        <p:cxnSp>
          <p:nvCxnSpPr>
            <p:cNvPr id="13" name="直線コネクタ 12">
              <a:extLst>
                <a:ext uri="{FF2B5EF4-FFF2-40B4-BE49-F238E27FC236}">
                  <a16:creationId xmlns:a16="http://schemas.microsoft.com/office/drawing/2014/main" id="{FA6E8771-7D8E-E9BE-FBA9-60B374BAAD6B}"/>
                </a:ext>
              </a:extLst>
            </p:cNvPr>
            <p:cNvCxnSpPr/>
            <p:nvPr/>
          </p:nvCxnSpPr>
          <p:spPr>
            <a:xfrm>
              <a:off x="700857" y="684431"/>
              <a:ext cx="0" cy="38163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 Box 3">
              <a:extLst>
                <a:ext uri="{FF2B5EF4-FFF2-40B4-BE49-F238E27FC236}">
                  <a16:creationId xmlns:a16="http://schemas.microsoft.com/office/drawing/2014/main" id="{B6B09FD5-3B89-91E1-6C61-6CAE16555C37}"/>
                </a:ext>
              </a:extLst>
            </p:cNvPr>
            <p:cNvSpPr txBox="1">
              <a:spLocks noChangeArrowheads="1"/>
            </p:cNvSpPr>
            <p:nvPr/>
          </p:nvSpPr>
          <p:spPr bwMode="auto">
            <a:xfrm>
              <a:off x="145270" y="965572"/>
              <a:ext cx="8294747" cy="461665"/>
            </a:xfrm>
            <a:prstGeom prst="rect">
              <a:avLst/>
            </a:prstGeom>
            <a:solidFill>
              <a:schemeClr val="bg1"/>
            </a:solidFill>
            <a:ln w="22225">
              <a:solidFill>
                <a:schemeClr val="tx1"/>
              </a:solidFill>
              <a:miter lim="800000"/>
              <a:headEnd/>
              <a:tailEnd/>
            </a:ln>
          </p:spPr>
          <p:txBody>
            <a:bodyPr wrap="square">
              <a:spAutoFit/>
            </a:bodyPr>
            <a:lstStyle/>
            <a:p>
              <a:pPr algn="ctr">
                <a:spcBef>
                  <a:spcPct val="50000"/>
                </a:spcBef>
              </a:pPr>
              <a:r>
                <a:rPr lang="en-US" altLang="ja-JP" sz="2400" b="1" dirty="0" err="1">
                  <a:latin typeface="ＭＳ ゴシック" panose="020B0609070205080204" pitchFamily="49" charset="-128"/>
                  <a:ea typeface="ＭＳ ゴシック" panose="020B0609070205080204" pitchFamily="49" charset="-128"/>
                </a:rPr>
                <a:t>PartⅠ</a:t>
              </a:r>
              <a:r>
                <a:rPr lang="ja-JP" altLang="en-US" sz="2400" b="1" dirty="0">
                  <a:latin typeface="ＭＳ ゴシック" panose="020B0609070205080204" pitchFamily="49" charset="-128"/>
                  <a:ea typeface="ＭＳ ゴシック" panose="020B0609070205080204" pitchFamily="49" charset="-128"/>
                </a:rPr>
                <a:t>（これまでの災害事例に基づく体感研修）</a:t>
              </a:r>
            </a:p>
          </p:txBody>
        </p:sp>
        <p:sp>
          <p:nvSpPr>
            <p:cNvPr id="8" name="Text Box 3">
              <a:extLst>
                <a:ext uri="{FF2B5EF4-FFF2-40B4-BE49-F238E27FC236}">
                  <a16:creationId xmlns:a16="http://schemas.microsoft.com/office/drawing/2014/main" id="{92B073D0-F1D5-5FE2-C3B8-66A00FDFED4D}"/>
                </a:ext>
              </a:extLst>
            </p:cNvPr>
            <p:cNvSpPr txBox="1">
              <a:spLocks noChangeArrowheads="1"/>
            </p:cNvSpPr>
            <p:nvPr/>
          </p:nvSpPr>
          <p:spPr bwMode="auto">
            <a:xfrm>
              <a:off x="145269" y="4113704"/>
              <a:ext cx="8294747" cy="461665"/>
            </a:xfrm>
            <a:prstGeom prst="rect">
              <a:avLst/>
            </a:prstGeom>
            <a:solidFill>
              <a:schemeClr val="bg1"/>
            </a:solidFill>
            <a:ln w="22225">
              <a:solidFill>
                <a:schemeClr val="tx1"/>
              </a:solidFill>
              <a:miter lim="800000"/>
              <a:headEnd/>
              <a:tailEnd/>
            </a:ln>
          </p:spPr>
          <p:txBody>
            <a:bodyPr wrap="square">
              <a:spAutoFit/>
            </a:bodyPr>
            <a:lstStyle/>
            <a:p>
              <a:pPr algn="ctr">
                <a:spcBef>
                  <a:spcPct val="50000"/>
                </a:spcBef>
              </a:pPr>
              <a:r>
                <a:rPr lang="en-US" altLang="ja-JP" sz="2400" b="1" dirty="0" err="1">
                  <a:latin typeface="ＭＳ ゴシック" panose="020B0609070205080204" pitchFamily="49" charset="-128"/>
                  <a:ea typeface="ＭＳ ゴシック" panose="020B0609070205080204" pitchFamily="49" charset="-128"/>
                </a:rPr>
                <a:t>PartⅡ</a:t>
              </a:r>
              <a:r>
                <a:rPr lang="ja-JP" altLang="en-US" sz="2400" b="1" dirty="0">
                  <a:latin typeface="ＭＳ ゴシック" panose="020B0609070205080204" pitchFamily="49" charset="-128"/>
                  <a:ea typeface="ＭＳ ゴシック" panose="020B0609070205080204" pitchFamily="49" charset="-128"/>
                </a:rPr>
                <a:t>（増加する行動災害に向けた改善体験研修）</a:t>
              </a:r>
            </a:p>
          </p:txBody>
        </p:sp>
        <p:sp>
          <p:nvSpPr>
            <p:cNvPr id="11" name="Rectangle 2">
              <a:extLst>
                <a:ext uri="{FF2B5EF4-FFF2-40B4-BE49-F238E27FC236}">
                  <a16:creationId xmlns:a16="http://schemas.microsoft.com/office/drawing/2014/main" id="{651B6BD6-B098-036C-6816-5EDE58CB6D20}"/>
                </a:ext>
              </a:extLst>
            </p:cNvPr>
            <p:cNvSpPr txBox="1">
              <a:spLocks noChangeArrowheads="1"/>
            </p:cNvSpPr>
            <p:nvPr/>
          </p:nvSpPr>
          <p:spPr>
            <a:xfrm>
              <a:off x="234413" y="80762"/>
              <a:ext cx="3959777" cy="603669"/>
            </a:xfrm>
            <a:prstGeom prst="rect">
              <a:avLst/>
            </a:prstGeom>
            <a:solidFill>
              <a:schemeClr val="bg1"/>
            </a:solidFill>
            <a:ln w="22225">
              <a:solidFill>
                <a:schemeClr val="tx1"/>
              </a:solidFill>
            </a:ln>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600" b="1" dirty="0">
                  <a:latin typeface="ＭＳ ゴシック" panose="020B0609070205080204" pitchFamily="49" charset="-128"/>
                  <a:ea typeface="ＭＳ ゴシック" panose="020B0609070205080204" pitchFamily="49" charset="-128"/>
                </a:rPr>
                <a:t>New</a:t>
              </a:r>
              <a:r>
                <a:rPr lang="ja-JP" altLang="en-US" sz="3600" b="1" dirty="0">
                  <a:latin typeface="ＭＳ ゴシック" panose="020B0609070205080204" pitchFamily="49" charset="-128"/>
                  <a:ea typeface="ＭＳ ゴシック" panose="020B0609070205080204" pitchFamily="49" charset="-128"/>
                </a:rPr>
                <a:t>危険体感研修</a:t>
              </a:r>
            </a:p>
          </p:txBody>
        </p:sp>
      </p:grpSp>
      <p:grpSp>
        <p:nvGrpSpPr>
          <p:cNvPr id="21" name="グループ化 20">
            <a:extLst>
              <a:ext uri="{FF2B5EF4-FFF2-40B4-BE49-F238E27FC236}">
                <a16:creationId xmlns:a16="http://schemas.microsoft.com/office/drawing/2014/main" id="{902B953F-EDD7-F63C-2F15-8841BC0662C5}"/>
              </a:ext>
            </a:extLst>
          </p:cNvPr>
          <p:cNvGrpSpPr/>
          <p:nvPr/>
        </p:nvGrpSpPr>
        <p:grpSpPr>
          <a:xfrm>
            <a:off x="730134" y="2985342"/>
            <a:ext cx="7296884" cy="920801"/>
            <a:chOff x="700856" y="2985524"/>
            <a:chExt cx="7296884" cy="920801"/>
          </a:xfrm>
        </p:grpSpPr>
        <p:sp>
          <p:nvSpPr>
            <p:cNvPr id="14" name="Text Box 4">
              <a:extLst>
                <a:ext uri="{FF2B5EF4-FFF2-40B4-BE49-F238E27FC236}">
                  <a16:creationId xmlns:a16="http://schemas.microsoft.com/office/drawing/2014/main" id="{6E0DFDA6-810B-E571-955F-59F596B0F961}"/>
                </a:ext>
              </a:extLst>
            </p:cNvPr>
            <p:cNvSpPr txBox="1">
              <a:spLocks noChangeArrowheads="1"/>
            </p:cNvSpPr>
            <p:nvPr/>
          </p:nvSpPr>
          <p:spPr bwMode="auto">
            <a:xfrm>
              <a:off x="700856" y="2985524"/>
              <a:ext cx="5928011" cy="461665"/>
            </a:xfrm>
            <a:prstGeom prst="rect">
              <a:avLst/>
            </a:prstGeom>
            <a:noFill/>
            <a:ln w="9525">
              <a:noFill/>
              <a:miter lim="800000"/>
              <a:headEnd/>
              <a:tailEnd/>
            </a:ln>
          </p:spPr>
          <p:txBody>
            <a:bodyPr wrap="square">
              <a:spAutoFit/>
            </a:bodyPr>
            <a:lstStyle/>
            <a:p>
              <a:pPr>
                <a:spcBef>
                  <a:spcPct val="50000"/>
                </a:spcBef>
              </a:pPr>
              <a:r>
                <a:rPr lang="ja-JP" altLang="en-US" sz="2400" b="1" dirty="0">
                  <a:solidFill>
                    <a:srgbClr val="FF0000"/>
                  </a:solidFill>
                  <a:latin typeface="ＭＳ ゴシック" panose="020B0609070205080204" pitchFamily="49" charset="-128"/>
                  <a:ea typeface="ＭＳ ゴシック" panose="020B0609070205080204" pitchFamily="49" charset="-128"/>
                </a:rPr>
                <a:t>　➡　危険に対する感度に個人差がある</a:t>
              </a:r>
              <a:endParaRPr lang="en-US" altLang="ja-JP" sz="2400" b="1" dirty="0">
                <a:solidFill>
                  <a:srgbClr val="FF0000"/>
                </a:solidFill>
                <a:latin typeface="ＭＳ ゴシック" panose="020B0609070205080204" pitchFamily="49" charset="-128"/>
                <a:ea typeface="ＭＳ ゴシック" panose="020B0609070205080204" pitchFamily="49" charset="-128"/>
              </a:endParaRPr>
            </a:p>
          </p:txBody>
        </p:sp>
        <p:sp>
          <p:nvSpPr>
            <p:cNvPr id="15" name="Text Box 4">
              <a:extLst>
                <a:ext uri="{FF2B5EF4-FFF2-40B4-BE49-F238E27FC236}">
                  <a16:creationId xmlns:a16="http://schemas.microsoft.com/office/drawing/2014/main" id="{B8D2AC4A-07C1-9731-B4D0-F0EF69D3CF67}"/>
                </a:ext>
              </a:extLst>
            </p:cNvPr>
            <p:cNvSpPr txBox="1">
              <a:spLocks noChangeArrowheads="1"/>
            </p:cNvSpPr>
            <p:nvPr/>
          </p:nvSpPr>
          <p:spPr bwMode="auto">
            <a:xfrm>
              <a:off x="700857" y="3444660"/>
              <a:ext cx="7296883" cy="461665"/>
            </a:xfrm>
            <a:prstGeom prst="rect">
              <a:avLst/>
            </a:prstGeom>
            <a:noFill/>
            <a:ln w="9525">
              <a:noFill/>
              <a:miter lim="800000"/>
              <a:headEnd/>
              <a:tailEnd/>
            </a:ln>
          </p:spPr>
          <p:txBody>
            <a:bodyPr wrap="square">
              <a:spAutoFit/>
            </a:bodyPr>
            <a:lstStyle/>
            <a:p>
              <a:pPr>
                <a:spcBef>
                  <a:spcPct val="50000"/>
                </a:spcBef>
              </a:pPr>
              <a:r>
                <a:rPr lang="ja-JP" altLang="en-US" sz="2400" b="1" dirty="0">
                  <a:solidFill>
                    <a:srgbClr val="FF0000"/>
                  </a:solidFill>
                  <a:latin typeface="ＭＳ ゴシック" panose="020B0609070205080204" pitchFamily="49" charset="-128"/>
                  <a:ea typeface="ＭＳ ゴシック" panose="020B0609070205080204" pitchFamily="49" charset="-128"/>
                </a:rPr>
                <a:t>　➡　危険感度は経験により強化できる</a:t>
              </a:r>
              <a:endParaRPr lang="en-US" altLang="ja-JP" sz="2400" b="1" dirty="0">
                <a:solidFill>
                  <a:srgbClr val="FF0000"/>
                </a:solidFill>
                <a:latin typeface="ＭＳ ゴシック" panose="020B0609070205080204" pitchFamily="49" charset="-128"/>
                <a:ea typeface="ＭＳ ゴシック" panose="020B0609070205080204" pitchFamily="49" charset="-128"/>
              </a:endParaRPr>
            </a:p>
          </p:txBody>
        </p:sp>
      </p:grpSp>
      <p:grpSp>
        <p:nvGrpSpPr>
          <p:cNvPr id="22" name="グループ化 21">
            <a:extLst>
              <a:ext uri="{FF2B5EF4-FFF2-40B4-BE49-F238E27FC236}">
                <a16:creationId xmlns:a16="http://schemas.microsoft.com/office/drawing/2014/main" id="{79ECF4A3-D2F1-F75C-FFB4-1DA2F2211E86}"/>
              </a:ext>
            </a:extLst>
          </p:cNvPr>
          <p:cNvGrpSpPr/>
          <p:nvPr/>
        </p:nvGrpSpPr>
        <p:grpSpPr>
          <a:xfrm>
            <a:off x="700857" y="5579137"/>
            <a:ext cx="7995823" cy="983553"/>
            <a:chOff x="700857" y="5579137"/>
            <a:chExt cx="7995823" cy="983553"/>
          </a:xfrm>
        </p:grpSpPr>
        <p:sp>
          <p:nvSpPr>
            <p:cNvPr id="16" name="Text Box 4">
              <a:extLst>
                <a:ext uri="{FF2B5EF4-FFF2-40B4-BE49-F238E27FC236}">
                  <a16:creationId xmlns:a16="http://schemas.microsoft.com/office/drawing/2014/main" id="{D802FA0A-185E-3FF0-157C-007A5B302D18}"/>
                </a:ext>
              </a:extLst>
            </p:cNvPr>
            <p:cNvSpPr txBox="1">
              <a:spLocks noChangeArrowheads="1"/>
            </p:cNvSpPr>
            <p:nvPr/>
          </p:nvSpPr>
          <p:spPr bwMode="auto">
            <a:xfrm>
              <a:off x="730135" y="5579137"/>
              <a:ext cx="6928110" cy="461665"/>
            </a:xfrm>
            <a:prstGeom prst="rect">
              <a:avLst/>
            </a:prstGeom>
            <a:noFill/>
            <a:ln w="9525">
              <a:noFill/>
              <a:miter lim="800000"/>
              <a:headEnd/>
              <a:tailEnd/>
            </a:ln>
          </p:spPr>
          <p:txBody>
            <a:bodyPr wrap="square">
              <a:spAutoFit/>
            </a:bodyPr>
            <a:lstStyle/>
            <a:p>
              <a:pPr>
                <a:spcBef>
                  <a:spcPct val="50000"/>
                </a:spcBef>
              </a:pPr>
              <a:r>
                <a:rPr lang="ja-JP" altLang="en-US" sz="2400" b="1" dirty="0">
                  <a:solidFill>
                    <a:srgbClr val="FF0000"/>
                  </a:solidFill>
                  <a:latin typeface="ＭＳ ゴシック" panose="020B0609070205080204" pitchFamily="49" charset="-128"/>
                  <a:ea typeface="ＭＳ ゴシック" panose="020B0609070205080204" pitchFamily="49" charset="-128"/>
                </a:rPr>
                <a:t>　➡　危険回避する身体能力に個人差がある</a:t>
              </a:r>
              <a:endParaRPr lang="en-US" altLang="ja-JP" sz="2400" b="1" dirty="0">
                <a:solidFill>
                  <a:srgbClr val="FF0000"/>
                </a:solidFill>
                <a:latin typeface="ＭＳ ゴシック" panose="020B0609070205080204" pitchFamily="49" charset="-128"/>
                <a:ea typeface="ＭＳ ゴシック" panose="020B0609070205080204" pitchFamily="49" charset="-128"/>
              </a:endParaRPr>
            </a:p>
          </p:txBody>
        </p:sp>
        <p:sp>
          <p:nvSpPr>
            <p:cNvPr id="17" name="Text Box 4">
              <a:extLst>
                <a:ext uri="{FF2B5EF4-FFF2-40B4-BE49-F238E27FC236}">
                  <a16:creationId xmlns:a16="http://schemas.microsoft.com/office/drawing/2014/main" id="{35DC6F2E-E8FC-C5DE-E397-5716D2FAE4D8}"/>
                </a:ext>
              </a:extLst>
            </p:cNvPr>
            <p:cNvSpPr txBox="1">
              <a:spLocks noChangeArrowheads="1"/>
            </p:cNvSpPr>
            <p:nvPr/>
          </p:nvSpPr>
          <p:spPr bwMode="auto">
            <a:xfrm>
              <a:off x="700857" y="6101025"/>
              <a:ext cx="7995823" cy="461665"/>
            </a:xfrm>
            <a:prstGeom prst="rect">
              <a:avLst/>
            </a:prstGeom>
            <a:noFill/>
            <a:ln w="9525">
              <a:noFill/>
              <a:miter lim="800000"/>
              <a:headEnd/>
              <a:tailEnd/>
            </a:ln>
          </p:spPr>
          <p:txBody>
            <a:bodyPr wrap="square">
              <a:spAutoFit/>
            </a:bodyPr>
            <a:lstStyle/>
            <a:p>
              <a:pPr>
                <a:spcBef>
                  <a:spcPct val="50000"/>
                </a:spcBef>
              </a:pPr>
              <a:r>
                <a:rPr lang="ja-JP" altLang="en-US" sz="2400" b="1" dirty="0">
                  <a:solidFill>
                    <a:srgbClr val="FF0000"/>
                  </a:solidFill>
                  <a:latin typeface="ＭＳ ゴシック" panose="020B0609070205080204" pitchFamily="49" charset="-128"/>
                  <a:ea typeface="ＭＳ ゴシック" panose="020B0609070205080204" pitchFamily="49" charset="-128"/>
                </a:rPr>
                <a:t>　➡　個人・会社の自覚に基づく改善行動で回避できる</a:t>
              </a:r>
              <a:endParaRPr lang="en-US" altLang="ja-JP" sz="2400" b="1" dirty="0">
                <a:solidFill>
                  <a:srgbClr val="FF0000"/>
                </a:solidFill>
                <a:latin typeface="ＭＳ ゴシック" panose="020B0609070205080204" pitchFamily="49" charset="-128"/>
                <a:ea typeface="ＭＳ ゴシック" panose="020B0609070205080204" pitchFamily="49" charset="-128"/>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5172"/>
                                        </p:tgtEl>
                                        <p:attrNameLst>
                                          <p:attrName>style.visibility</p:attrName>
                                        </p:attrNameLst>
                                      </p:cBhvr>
                                      <p:to>
                                        <p:strVal val="visible"/>
                                      </p:to>
                                    </p:set>
                                    <p:animEffect transition="in" filter="dissolve">
                                      <p:cBhvr>
                                        <p:cTn id="7" dur="500"/>
                                        <p:tgtEl>
                                          <p:spTgt spid="13517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dissolv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2"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329164" y="145134"/>
            <a:ext cx="8606769" cy="461665"/>
          </a:xfrm>
          <a:prstGeom prst="rect">
            <a:avLst/>
          </a:prstGeom>
          <a:noFill/>
          <a:ln w="9525">
            <a:noFill/>
            <a:miter lim="800000"/>
            <a:headEnd/>
            <a:tailEnd/>
          </a:ln>
        </p:spPr>
        <p:txBody>
          <a:bodyPr wrap="square">
            <a:spAutoFit/>
          </a:bodyPr>
          <a:lstStyle/>
          <a:p>
            <a:pPr>
              <a:spcBef>
                <a:spcPct val="50000"/>
              </a:spcBef>
            </a:pPr>
            <a:r>
              <a:rPr lang="ja-JP" altLang="en-US" sz="2400" b="0" dirty="0">
                <a:latin typeface="ＭＳ ゴシック" panose="020B0609070205080204" pitchFamily="49" charset="-128"/>
                <a:ea typeface="ＭＳ ゴシック" panose="020B0609070205080204" pitchFamily="49" charset="-128"/>
              </a:rPr>
              <a:t>危険体感研修</a:t>
            </a:r>
            <a:r>
              <a:rPr lang="ja-JP" altLang="en-US" sz="2400" dirty="0">
                <a:latin typeface="ＭＳ ゴシック" panose="020B0609070205080204" pitchFamily="49" charset="-128"/>
                <a:ea typeface="ＭＳ ゴシック" panose="020B0609070205080204" pitchFamily="49" charset="-128"/>
              </a:rPr>
              <a:t>　</a:t>
            </a:r>
            <a:r>
              <a:rPr lang="en-US" altLang="ja-JP" sz="2400" b="0" dirty="0" err="1">
                <a:latin typeface="ＭＳ ゴシック" panose="020B0609070205080204" pitchFamily="49" charset="-128"/>
                <a:ea typeface="ＭＳ ゴシック" panose="020B0609070205080204" pitchFamily="49" charset="-128"/>
              </a:rPr>
              <a:t>PartⅠ</a:t>
            </a:r>
            <a:r>
              <a:rPr lang="ja-JP" altLang="en-US" sz="2400" b="0" dirty="0">
                <a:latin typeface="ＭＳ ゴシック" panose="020B0609070205080204" pitchFamily="49" charset="-128"/>
                <a:ea typeface="ＭＳ ゴシック" panose="020B0609070205080204" pitchFamily="49" charset="-128"/>
              </a:rPr>
              <a:t>（これまでの災害事例に基づく体感）</a:t>
            </a:r>
          </a:p>
        </p:txBody>
      </p:sp>
      <p:pic>
        <p:nvPicPr>
          <p:cNvPr id="52227" name="Picture 3"/>
          <p:cNvPicPr>
            <a:picLocks noChangeAspect="1" noChangeArrowheads="1"/>
          </p:cNvPicPr>
          <p:nvPr/>
        </p:nvPicPr>
        <p:blipFill>
          <a:blip r:embed="rId3" cstate="print"/>
          <a:srcRect/>
          <a:stretch>
            <a:fillRect/>
          </a:stretch>
        </p:blipFill>
        <p:spPr bwMode="auto">
          <a:xfrm>
            <a:off x="503428" y="606799"/>
            <a:ext cx="7880280" cy="6191071"/>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A6975-BB44-6A1F-A286-793E62E6E321}"/>
            </a:ext>
          </a:extLst>
        </p:cNvPr>
        <p:cNvGrpSpPr/>
        <p:nvPr/>
      </p:nvGrpSpPr>
      <p:grpSpPr>
        <a:xfrm>
          <a:off x="0" y="0"/>
          <a:ext cx="0" cy="0"/>
          <a:chOff x="0" y="0"/>
          <a:chExt cx="0" cy="0"/>
        </a:xfrm>
      </p:grpSpPr>
      <p:sp>
        <p:nvSpPr>
          <p:cNvPr id="8" name="楕円 7">
            <a:extLst>
              <a:ext uri="{FF2B5EF4-FFF2-40B4-BE49-F238E27FC236}">
                <a16:creationId xmlns:a16="http://schemas.microsoft.com/office/drawing/2014/main" id="{1218648A-0C3C-0CCF-5505-88F17C8EE46A}"/>
              </a:ext>
            </a:extLst>
          </p:cNvPr>
          <p:cNvSpPr/>
          <p:nvPr/>
        </p:nvSpPr>
        <p:spPr>
          <a:xfrm>
            <a:off x="1511223" y="1281255"/>
            <a:ext cx="6121552" cy="4422099"/>
          </a:xfrm>
          <a:prstGeom prst="ellipse">
            <a:avLst/>
          </a:prstGeom>
          <a:noFill/>
          <a:ln w="762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4098" name="Text Box 3">
            <a:extLst>
              <a:ext uri="{FF2B5EF4-FFF2-40B4-BE49-F238E27FC236}">
                <a16:creationId xmlns:a16="http://schemas.microsoft.com/office/drawing/2014/main" id="{3AD2BACE-CDAF-4114-1B7F-41A734DA4E1F}"/>
              </a:ext>
            </a:extLst>
          </p:cNvPr>
          <p:cNvSpPr txBox="1">
            <a:spLocks noChangeArrowheads="1"/>
          </p:cNvSpPr>
          <p:nvPr/>
        </p:nvSpPr>
        <p:spPr bwMode="auto">
          <a:xfrm>
            <a:off x="340115" y="128708"/>
            <a:ext cx="9017428" cy="461665"/>
          </a:xfrm>
          <a:prstGeom prst="rect">
            <a:avLst/>
          </a:prstGeom>
          <a:noFill/>
          <a:ln w="9525">
            <a:noFill/>
            <a:miter lim="800000"/>
            <a:headEnd/>
            <a:tailEnd/>
          </a:ln>
        </p:spPr>
        <p:txBody>
          <a:bodyPr wrap="square">
            <a:spAutoFit/>
          </a:bodyPr>
          <a:lstStyle/>
          <a:p>
            <a:pPr>
              <a:spcBef>
                <a:spcPct val="50000"/>
              </a:spcBef>
            </a:pPr>
            <a:r>
              <a:rPr lang="ja-JP" altLang="en-US" sz="2400" b="0" dirty="0">
                <a:latin typeface="ＭＳ ゴシック" panose="020B0609070205080204" pitchFamily="49" charset="-128"/>
                <a:ea typeface="ＭＳ ゴシック" panose="020B0609070205080204" pitchFamily="49" charset="-128"/>
              </a:rPr>
              <a:t>危険体感研修</a:t>
            </a:r>
            <a:r>
              <a:rPr lang="ja-JP" altLang="en-US" sz="2400" dirty="0">
                <a:latin typeface="ＭＳ ゴシック" panose="020B0609070205080204" pitchFamily="49" charset="-128"/>
                <a:ea typeface="ＭＳ ゴシック" panose="020B0609070205080204" pitchFamily="49" charset="-128"/>
              </a:rPr>
              <a:t>　</a:t>
            </a:r>
            <a:r>
              <a:rPr lang="en-US" altLang="ja-JP" sz="2400" b="0" dirty="0" err="1">
                <a:latin typeface="ＭＳ ゴシック" panose="020B0609070205080204" pitchFamily="49" charset="-128"/>
                <a:ea typeface="ＭＳ ゴシック" panose="020B0609070205080204" pitchFamily="49" charset="-128"/>
              </a:rPr>
              <a:t>PartⅡ</a:t>
            </a:r>
            <a:r>
              <a:rPr lang="ja-JP" altLang="en-US" sz="2400" b="0" dirty="0">
                <a:latin typeface="ＭＳ ゴシック" panose="020B0609070205080204" pitchFamily="49" charset="-128"/>
                <a:ea typeface="ＭＳ ゴシック" panose="020B0609070205080204" pitchFamily="49" charset="-128"/>
              </a:rPr>
              <a:t>（増加する</a:t>
            </a:r>
            <a:r>
              <a:rPr lang="ja-JP" altLang="en-US" sz="2400" dirty="0">
                <a:latin typeface="ＭＳ ゴシック" panose="020B0609070205080204" pitchFamily="49" charset="-128"/>
                <a:ea typeface="ＭＳ ゴシック" panose="020B0609070205080204" pitchFamily="49" charset="-128"/>
              </a:rPr>
              <a:t>行動災害に向けた改善体験</a:t>
            </a:r>
            <a:r>
              <a:rPr lang="ja-JP" altLang="en-US" sz="2400" b="0" dirty="0">
                <a:latin typeface="ＭＳ ゴシック" panose="020B0609070205080204" pitchFamily="49" charset="-128"/>
                <a:ea typeface="ＭＳ ゴシック" panose="020B0609070205080204" pitchFamily="49" charset="-128"/>
              </a:rPr>
              <a:t>）</a:t>
            </a:r>
          </a:p>
        </p:txBody>
      </p:sp>
      <p:pic>
        <p:nvPicPr>
          <p:cNvPr id="3" name="図 2">
            <a:extLst>
              <a:ext uri="{FF2B5EF4-FFF2-40B4-BE49-F238E27FC236}">
                <a16:creationId xmlns:a16="http://schemas.microsoft.com/office/drawing/2014/main" id="{A324C005-6312-602E-31E6-C9E63331DA09}"/>
              </a:ext>
            </a:extLst>
          </p:cNvPr>
          <p:cNvPicPr>
            <a:picLocks noChangeAspect="1"/>
          </p:cNvPicPr>
          <p:nvPr/>
        </p:nvPicPr>
        <p:blipFill>
          <a:blip r:embed="rId3"/>
          <a:stretch>
            <a:fillRect/>
          </a:stretch>
        </p:blipFill>
        <p:spPr>
          <a:xfrm>
            <a:off x="2096701" y="822064"/>
            <a:ext cx="4950597" cy="2750909"/>
          </a:xfrm>
          <a:prstGeom prst="rect">
            <a:avLst/>
          </a:prstGeom>
          <a:ln>
            <a:solidFill>
              <a:schemeClr val="tx1"/>
            </a:solidFill>
          </a:ln>
        </p:spPr>
      </p:pic>
      <p:pic>
        <p:nvPicPr>
          <p:cNvPr id="5" name="図 4">
            <a:extLst>
              <a:ext uri="{FF2B5EF4-FFF2-40B4-BE49-F238E27FC236}">
                <a16:creationId xmlns:a16="http://schemas.microsoft.com/office/drawing/2014/main" id="{433D7C95-D659-FB63-B491-98238A5DA160}"/>
              </a:ext>
            </a:extLst>
          </p:cNvPr>
          <p:cNvPicPr>
            <a:picLocks noChangeAspect="1"/>
          </p:cNvPicPr>
          <p:nvPr/>
        </p:nvPicPr>
        <p:blipFill>
          <a:blip r:embed="rId4"/>
          <a:stretch>
            <a:fillRect/>
          </a:stretch>
        </p:blipFill>
        <p:spPr>
          <a:xfrm>
            <a:off x="169738" y="4063965"/>
            <a:ext cx="4109807" cy="2512257"/>
          </a:xfrm>
          <a:prstGeom prst="rect">
            <a:avLst/>
          </a:prstGeom>
          <a:ln>
            <a:solidFill>
              <a:schemeClr val="tx1"/>
            </a:solidFill>
          </a:ln>
        </p:spPr>
      </p:pic>
      <p:pic>
        <p:nvPicPr>
          <p:cNvPr id="7" name="図 6">
            <a:extLst>
              <a:ext uri="{FF2B5EF4-FFF2-40B4-BE49-F238E27FC236}">
                <a16:creationId xmlns:a16="http://schemas.microsoft.com/office/drawing/2014/main" id="{3F324057-C088-084A-4E4D-3E8BFDD162E0}"/>
              </a:ext>
            </a:extLst>
          </p:cNvPr>
          <p:cNvPicPr>
            <a:picLocks noChangeAspect="1"/>
          </p:cNvPicPr>
          <p:nvPr/>
        </p:nvPicPr>
        <p:blipFill>
          <a:blip r:embed="rId5"/>
          <a:stretch>
            <a:fillRect/>
          </a:stretch>
        </p:blipFill>
        <p:spPr>
          <a:xfrm>
            <a:off x="4708887" y="4042437"/>
            <a:ext cx="4347507" cy="2533785"/>
          </a:xfrm>
          <a:prstGeom prst="rect">
            <a:avLst/>
          </a:prstGeom>
          <a:ln>
            <a:solidFill>
              <a:schemeClr val="tx1"/>
            </a:solidFill>
          </a:ln>
        </p:spPr>
      </p:pic>
    </p:spTree>
    <p:extLst>
      <p:ext uri="{BB962C8B-B14F-4D97-AF65-F5344CB8AC3E}">
        <p14:creationId xmlns:p14="http://schemas.microsoft.com/office/powerpoint/2010/main" val="1225247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172CC-2A92-FDF5-3F78-8EA57DCF43A7}"/>
            </a:ext>
          </a:extLst>
        </p:cNvPr>
        <p:cNvGrpSpPr/>
        <p:nvPr/>
      </p:nvGrpSpPr>
      <p:grpSpPr>
        <a:xfrm>
          <a:off x="0" y="0"/>
          <a:ext cx="0" cy="0"/>
          <a:chOff x="0" y="0"/>
          <a:chExt cx="0" cy="0"/>
        </a:xfrm>
      </p:grpSpPr>
      <p:pic>
        <p:nvPicPr>
          <p:cNvPr id="6146" name="Picture 8" descr="図3">
            <a:extLst>
              <a:ext uri="{FF2B5EF4-FFF2-40B4-BE49-F238E27FC236}">
                <a16:creationId xmlns:a16="http://schemas.microsoft.com/office/drawing/2014/main" id="{310234BB-C71A-2DAF-4716-5AA4E03D8970}"/>
              </a:ext>
            </a:extLst>
          </p:cNvPr>
          <p:cNvPicPr>
            <a:picLocks noChangeAspect="1" noChangeArrowheads="1"/>
          </p:cNvPicPr>
          <p:nvPr/>
        </p:nvPicPr>
        <p:blipFill>
          <a:blip r:embed="rId3" cstate="print"/>
          <a:srcRect/>
          <a:stretch>
            <a:fillRect/>
          </a:stretch>
        </p:blipFill>
        <p:spPr bwMode="auto">
          <a:xfrm>
            <a:off x="108288" y="48126"/>
            <a:ext cx="8923729" cy="6761747"/>
          </a:xfrm>
          <a:prstGeom prst="rect">
            <a:avLst/>
          </a:prstGeom>
          <a:noFill/>
          <a:ln w="9525">
            <a:noFill/>
            <a:miter lim="800000"/>
            <a:headEnd/>
            <a:tailEnd/>
          </a:ln>
        </p:spPr>
      </p:pic>
      <p:sp>
        <p:nvSpPr>
          <p:cNvPr id="185347" name="Oval 3">
            <a:extLst>
              <a:ext uri="{FF2B5EF4-FFF2-40B4-BE49-F238E27FC236}">
                <a16:creationId xmlns:a16="http://schemas.microsoft.com/office/drawing/2014/main" id="{3E73E141-45B0-C1C5-AD18-BC46BA421DF7}"/>
              </a:ext>
            </a:extLst>
          </p:cNvPr>
          <p:cNvSpPr>
            <a:spLocks noChangeArrowheads="1"/>
          </p:cNvSpPr>
          <p:nvPr/>
        </p:nvSpPr>
        <p:spPr bwMode="auto">
          <a:xfrm flipV="1">
            <a:off x="8463752" y="2484811"/>
            <a:ext cx="75949" cy="80589"/>
          </a:xfrm>
          <a:prstGeom prst="ellipse">
            <a:avLst/>
          </a:prstGeom>
          <a:solidFill>
            <a:schemeClr val="accent6"/>
          </a:solidFill>
          <a:ln w="9525">
            <a:noFill/>
            <a:round/>
            <a:headEnd/>
            <a:tailEnd/>
          </a:ln>
        </p:spPr>
        <p:txBody>
          <a:bodyPr wrap="none" anchor="ctr"/>
          <a:lstStyle/>
          <a:p>
            <a:endParaRPr lang="ja-JP" altLang="en-US" dirty="0">
              <a:highlight>
                <a:srgbClr val="008000"/>
              </a:highlight>
            </a:endParaRPr>
          </a:p>
        </p:txBody>
      </p:sp>
    </p:spTree>
    <p:extLst>
      <p:ext uri="{BB962C8B-B14F-4D97-AF65-F5344CB8AC3E}">
        <p14:creationId xmlns:p14="http://schemas.microsoft.com/office/powerpoint/2010/main" val="283691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8.33333E-7 -4.07407E-6 L -0.81406 0.39583 " pathEditMode="relative" rAng="0" ptsTypes="AA">
                                      <p:cBhvr>
                                        <p:cTn id="6" dur="4000" fill="hold"/>
                                        <p:tgtEl>
                                          <p:spTgt spid="185347"/>
                                        </p:tgtEl>
                                        <p:attrNameLst>
                                          <p:attrName>ppt_x</p:attrName>
                                          <p:attrName>ppt_y</p:attrName>
                                        </p:attrNameLst>
                                      </p:cBhvr>
                                      <p:rCtr x="-40503" y="194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descr="図3"/>
          <p:cNvPicPr>
            <a:picLocks noChangeAspect="1" noChangeArrowheads="1"/>
          </p:cNvPicPr>
          <p:nvPr/>
        </p:nvPicPr>
        <p:blipFill>
          <a:blip r:embed="rId3" cstate="print"/>
          <a:srcRect/>
          <a:stretch>
            <a:fillRect/>
          </a:stretch>
        </p:blipFill>
        <p:spPr bwMode="auto">
          <a:xfrm>
            <a:off x="110135" y="48126"/>
            <a:ext cx="8923729" cy="6761747"/>
          </a:xfrm>
          <a:prstGeom prst="rect">
            <a:avLst/>
          </a:prstGeom>
          <a:noFill/>
          <a:ln w="9525">
            <a:noFill/>
            <a:miter lim="800000"/>
            <a:headEnd/>
            <a:tailEnd/>
          </a:ln>
        </p:spPr>
      </p:pic>
      <p:sp>
        <p:nvSpPr>
          <p:cNvPr id="185347" name="Oval 3"/>
          <p:cNvSpPr>
            <a:spLocks noChangeArrowheads="1"/>
          </p:cNvSpPr>
          <p:nvPr/>
        </p:nvSpPr>
        <p:spPr bwMode="auto">
          <a:xfrm flipV="1">
            <a:off x="8463752" y="2484811"/>
            <a:ext cx="75949" cy="80589"/>
          </a:xfrm>
          <a:prstGeom prst="ellipse">
            <a:avLst/>
          </a:prstGeom>
          <a:solidFill>
            <a:schemeClr val="accent6"/>
          </a:solidFill>
          <a:ln w="9525">
            <a:solidFill>
              <a:schemeClr val="accent6">
                <a:lumMod val="75000"/>
              </a:schemeClr>
            </a:solidFill>
            <a:round/>
            <a:headEnd/>
            <a:tailEnd/>
          </a:ln>
        </p:spPr>
        <p:txBody>
          <a:bodyPr wrap="none" anchor="ctr"/>
          <a:lstStyle/>
          <a:p>
            <a:endParaRPr lang="ja-JP" altLang="en-US" dirty="0">
              <a:highlight>
                <a:srgbClr val="008000"/>
              </a:highlight>
            </a:endParaRPr>
          </a:p>
        </p:txBody>
      </p:sp>
      <p:sp>
        <p:nvSpPr>
          <p:cNvPr id="185349" name="Text Box 5"/>
          <p:cNvSpPr txBox="1">
            <a:spLocks noChangeArrowheads="1"/>
          </p:cNvSpPr>
          <p:nvPr/>
        </p:nvSpPr>
        <p:spPr bwMode="auto">
          <a:xfrm>
            <a:off x="3348037" y="2565400"/>
            <a:ext cx="5001305" cy="457200"/>
          </a:xfrm>
          <a:prstGeom prst="rect">
            <a:avLst/>
          </a:prstGeom>
          <a:solidFill>
            <a:srgbClr val="FFFF66"/>
          </a:solidFill>
          <a:ln w="9525">
            <a:noFill/>
            <a:miter lim="800000"/>
            <a:headEnd/>
            <a:tailEnd/>
          </a:ln>
        </p:spPr>
        <p:txBody>
          <a:bodyPr wrap="square">
            <a:spAutoFit/>
          </a:bodyPr>
          <a:lstStyle/>
          <a:p>
            <a:pPr>
              <a:spcBef>
                <a:spcPct val="50000"/>
              </a:spcBef>
            </a:pPr>
            <a:r>
              <a:rPr lang="ja-JP" altLang="en-US" sz="2400" dirty="0">
                <a:latin typeface="ＭＳ ゴシック" panose="020B0609070205080204" pitchFamily="49" charset="-128"/>
                <a:ea typeface="ＭＳ ゴシック" panose="020B0609070205080204" pitchFamily="49" charset="-128"/>
              </a:rPr>
              <a:t>動くものに対して自然に反応する</a:t>
            </a:r>
          </a:p>
        </p:txBody>
      </p:sp>
      <p:sp>
        <p:nvSpPr>
          <p:cNvPr id="185350" name="AutoShape 6"/>
          <p:cNvSpPr>
            <a:spLocks noChangeArrowheads="1"/>
          </p:cNvSpPr>
          <p:nvPr/>
        </p:nvSpPr>
        <p:spPr bwMode="auto">
          <a:xfrm>
            <a:off x="1926806" y="5776528"/>
            <a:ext cx="3104016" cy="647700"/>
          </a:xfrm>
          <a:prstGeom prst="wedgeRectCallout">
            <a:avLst>
              <a:gd name="adj1" fmla="val -71366"/>
              <a:gd name="adj2" fmla="val -124509"/>
            </a:avLst>
          </a:prstGeom>
          <a:solidFill>
            <a:srgbClr val="00B0F0"/>
          </a:solidFill>
          <a:ln w="9525">
            <a:solidFill>
              <a:schemeClr val="tx1"/>
            </a:solidFill>
            <a:miter lim="800000"/>
            <a:headEnd/>
            <a:tailEnd/>
          </a:ln>
        </p:spPr>
        <p:txBody>
          <a:bodyPr/>
          <a:lstStyle/>
          <a:p>
            <a:pPr algn="ctr"/>
            <a:r>
              <a:rPr lang="ja-JP" altLang="en-US" dirty="0">
                <a:latin typeface="ＭＳ ゴシック" panose="020B0609070205080204" pitchFamily="49" charset="-128"/>
                <a:ea typeface="ＭＳ ゴシック" panose="020B0609070205080204" pitchFamily="49" charset="-128"/>
              </a:rPr>
              <a:t>緑の円の面積は</a:t>
            </a:r>
          </a:p>
          <a:p>
            <a:pPr algn="ctr"/>
            <a:r>
              <a:rPr lang="ja-JP" altLang="en-US" dirty="0">
                <a:latin typeface="ＭＳ ゴシック" panose="020B0609070205080204" pitchFamily="49" charset="-128"/>
                <a:ea typeface="ＭＳ ゴシック" panose="020B0609070205080204" pitchFamily="49" charset="-128"/>
              </a:rPr>
              <a:t>僅か写真面積の</a:t>
            </a:r>
            <a:r>
              <a:rPr lang="en-US" altLang="ja-JP" dirty="0">
                <a:latin typeface="ＭＳ ゴシック" panose="020B0609070205080204" pitchFamily="49" charset="-128"/>
                <a:ea typeface="ＭＳ ゴシック" panose="020B0609070205080204" pitchFamily="49" charset="-128"/>
              </a:rPr>
              <a:t>0.01</a:t>
            </a:r>
            <a:r>
              <a:rPr lang="ja-JP" altLang="en-US" dirty="0">
                <a:latin typeface="ＭＳ ゴシック" panose="020B0609070205080204" pitchFamily="49" charset="-128"/>
                <a:ea typeface="ＭＳ ゴシック" panose="020B0609070205080204" pitchFamily="49" charset="-128"/>
              </a:rPr>
              <a:t>％</a:t>
            </a:r>
          </a:p>
        </p:txBody>
      </p:sp>
      <p:sp>
        <p:nvSpPr>
          <p:cNvPr id="185351" name="Text Box 7"/>
          <p:cNvSpPr txBox="1">
            <a:spLocks noChangeArrowheads="1"/>
          </p:cNvSpPr>
          <p:nvPr/>
        </p:nvSpPr>
        <p:spPr bwMode="auto">
          <a:xfrm>
            <a:off x="3348037" y="3284538"/>
            <a:ext cx="4895849" cy="830997"/>
          </a:xfrm>
          <a:prstGeom prst="rect">
            <a:avLst/>
          </a:prstGeom>
          <a:solidFill>
            <a:srgbClr val="FFFF66"/>
          </a:solidFill>
          <a:ln w="9525">
            <a:noFill/>
            <a:miter lim="800000"/>
            <a:headEnd/>
            <a:tailEnd/>
          </a:ln>
        </p:spPr>
        <p:txBody>
          <a:bodyPr wrap="square">
            <a:spAutoFit/>
          </a:bodyPr>
          <a:lstStyle/>
          <a:p>
            <a:pPr>
              <a:spcBef>
                <a:spcPct val="50000"/>
              </a:spcBef>
            </a:pPr>
            <a:r>
              <a:rPr lang="ja-JP" altLang="en-US" sz="2400" dirty="0">
                <a:latin typeface="ＭＳ ゴシック" panose="020B0609070205080204" pitchFamily="49" charset="-128"/>
                <a:ea typeface="ＭＳ ゴシック" panose="020B0609070205080204" pitchFamily="49" charset="-128"/>
              </a:rPr>
              <a:t>人には刺激に対して反応する　　プログラムが存在する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8.33333E-7 -4.07407E-6 L -0.81406 0.39583 " pathEditMode="relative" rAng="0" ptsTypes="AA">
                                      <p:cBhvr>
                                        <p:cTn id="6" dur="4000" fill="hold"/>
                                        <p:tgtEl>
                                          <p:spTgt spid="185347"/>
                                        </p:tgtEl>
                                        <p:attrNameLst>
                                          <p:attrName>ppt_x</p:attrName>
                                          <p:attrName>ppt_y</p:attrName>
                                        </p:attrNameLst>
                                      </p:cBhvr>
                                      <p:rCtr x="-40503" y="19491"/>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85350"/>
                                        </p:tgtEl>
                                        <p:attrNameLst>
                                          <p:attrName>style.visibility</p:attrName>
                                        </p:attrNameLst>
                                      </p:cBhvr>
                                      <p:to>
                                        <p:strVal val="visible"/>
                                      </p:to>
                                    </p:set>
                                    <p:anim calcmode="lin" valueType="num">
                                      <p:cBhvr additive="base">
                                        <p:cTn id="11" dur="500" fill="hold"/>
                                        <p:tgtEl>
                                          <p:spTgt spid="185350"/>
                                        </p:tgtEl>
                                        <p:attrNameLst>
                                          <p:attrName>ppt_x</p:attrName>
                                        </p:attrNameLst>
                                      </p:cBhvr>
                                      <p:tavLst>
                                        <p:tav tm="0">
                                          <p:val>
                                            <p:strVal val="#ppt_x"/>
                                          </p:val>
                                        </p:tav>
                                        <p:tav tm="100000">
                                          <p:val>
                                            <p:strVal val="#ppt_x"/>
                                          </p:val>
                                        </p:tav>
                                      </p:tavLst>
                                    </p:anim>
                                    <p:anim calcmode="lin" valueType="num">
                                      <p:cBhvr additive="base">
                                        <p:cTn id="12" dur="500" fill="hold"/>
                                        <p:tgtEl>
                                          <p:spTgt spid="18535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85349"/>
                                        </p:tgtEl>
                                        <p:attrNameLst>
                                          <p:attrName>style.visibility</p:attrName>
                                        </p:attrNameLst>
                                      </p:cBhvr>
                                      <p:to>
                                        <p:strVal val="visible"/>
                                      </p:to>
                                    </p:set>
                                    <p:anim calcmode="lin" valueType="num">
                                      <p:cBhvr additive="base">
                                        <p:cTn id="17" dur="500" fill="hold"/>
                                        <p:tgtEl>
                                          <p:spTgt spid="185349"/>
                                        </p:tgtEl>
                                        <p:attrNameLst>
                                          <p:attrName>ppt_x</p:attrName>
                                        </p:attrNameLst>
                                      </p:cBhvr>
                                      <p:tavLst>
                                        <p:tav tm="0">
                                          <p:val>
                                            <p:strVal val="1+#ppt_w/2"/>
                                          </p:val>
                                        </p:tav>
                                        <p:tav tm="100000">
                                          <p:val>
                                            <p:strVal val="#ppt_x"/>
                                          </p:val>
                                        </p:tav>
                                      </p:tavLst>
                                    </p:anim>
                                    <p:anim calcmode="lin" valueType="num">
                                      <p:cBhvr additive="base">
                                        <p:cTn id="18" dur="500" fill="hold"/>
                                        <p:tgtEl>
                                          <p:spTgt spid="18534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85351"/>
                                        </p:tgtEl>
                                        <p:attrNameLst>
                                          <p:attrName>style.visibility</p:attrName>
                                        </p:attrNameLst>
                                      </p:cBhvr>
                                      <p:to>
                                        <p:strVal val="visible"/>
                                      </p:to>
                                    </p:set>
                                    <p:anim calcmode="lin" valueType="num">
                                      <p:cBhvr additive="base">
                                        <p:cTn id="23" dur="500" fill="hold"/>
                                        <p:tgtEl>
                                          <p:spTgt spid="185351"/>
                                        </p:tgtEl>
                                        <p:attrNameLst>
                                          <p:attrName>ppt_x</p:attrName>
                                        </p:attrNameLst>
                                      </p:cBhvr>
                                      <p:tavLst>
                                        <p:tav tm="0">
                                          <p:val>
                                            <p:strVal val="1+#ppt_w/2"/>
                                          </p:val>
                                        </p:tav>
                                        <p:tav tm="100000">
                                          <p:val>
                                            <p:strVal val="#ppt_x"/>
                                          </p:val>
                                        </p:tav>
                                      </p:tavLst>
                                    </p:anim>
                                    <p:anim calcmode="lin" valueType="num">
                                      <p:cBhvr additive="base">
                                        <p:cTn id="24" dur="500" fill="hold"/>
                                        <p:tgtEl>
                                          <p:spTgt spid="1853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animBg="1"/>
      <p:bldP spid="185349" grpId="0" animBg="1"/>
      <p:bldP spid="185350" grpId="0" animBg="1"/>
      <p:bldP spid="1853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611188" y="981075"/>
            <a:ext cx="5705475" cy="1943100"/>
            <a:chOff x="204" y="618"/>
            <a:chExt cx="3594" cy="1224"/>
          </a:xfrm>
        </p:grpSpPr>
        <p:sp>
          <p:nvSpPr>
            <p:cNvPr id="7183" name="Oval 3"/>
            <p:cNvSpPr>
              <a:spLocks noChangeArrowheads="1"/>
            </p:cNvSpPr>
            <p:nvPr/>
          </p:nvSpPr>
          <p:spPr bwMode="auto">
            <a:xfrm>
              <a:off x="385" y="1026"/>
              <a:ext cx="2495" cy="816"/>
            </a:xfrm>
            <a:prstGeom prst="ellipse">
              <a:avLst/>
            </a:prstGeom>
            <a:solidFill>
              <a:srgbClr val="FFFF66"/>
            </a:solidFill>
            <a:ln w="9525">
              <a:solidFill>
                <a:srgbClr val="000000"/>
              </a:solidFill>
              <a:round/>
              <a:headEnd/>
              <a:tailEnd/>
            </a:ln>
          </p:spPr>
          <p:txBody>
            <a:bodyPr/>
            <a:lstStyle/>
            <a:p>
              <a:endParaRPr lang="ja-JP" altLang="en-US"/>
            </a:p>
          </p:txBody>
        </p:sp>
        <p:sp>
          <p:nvSpPr>
            <p:cNvPr id="7184" name="Text Box 4"/>
            <p:cNvSpPr txBox="1">
              <a:spLocks noChangeArrowheads="1"/>
            </p:cNvSpPr>
            <p:nvPr/>
          </p:nvSpPr>
          <p:spPr bwMode="auto">
            <a:xfrm>
              <a:off x="204" y="663"/>
              <a:ext cx="589" cy="288"/>
            </a:xfrm>
            <a:prstGeom prst="rect">
              <a:avLst/>
            </a:prstGeom>
            <a:noFill/>
            <a:ln w="9525">
              <a:noFill/>
              <a:miter lim="800000"/>
              <a:headEnd/>
              <a:tailEnd/>
            </a:ln>
          </p:spPr>
          <p:txBody>
            <a:bodyPr/>
            <a:lstStyle/>
            <a:p>
              <a:pPr algn="just"/>
              <a:r>
                <a:rPr lang="ja-JP" altLang="en-US" sz="2400" u="sng" dirty="0">
                  <a:latin typeface="ＭＳ ゴシック" panose="020B0609070205080204" pitchFamily="49" charset="-128"/>
                  <a:ea typeface="ＭＳ ゴシック" panose="020B0609070205080204" pitchFamily="49" charset="-128"/>
                </a:rPr>
                <a:t>視覚</a:t>
              </a:r>
              <a:endParaRPr lang="ja-JP" altLang="en-US" sz="2400" b="0" dirty="0">
                <a:latin typeface="ＭＳ ゴシック" panose="020B0609070205080204" pitchFamily="49" charset="-128"/>
                <a:ea typeface="ＭＳ ゴシック" panose="020B0609070205080204" pitchFamily="49" charset="-128"/>
              </a:endParaRPr>
            </a:p>
          </p:txBody>
        </p:sp>
        <p:sp>
          <p:nvSpPr>
            <p:cNvPr id="7185" name="Line 5"/>
            <p:cNvSpPr>
              <a:spLocks noChangeShapeType="1"/>
            </p:cNvSpPr>
            <p:nvPr/>
          </p:nvSpPr>
          <p:spPr bwMode="auto">
            <a:xfrm>
              <a:off x="657" y="935"/>
              <a:ext cx="504" cy="349"/>
            </a:xfrm>
            <a:prstGeom prst="line">
              <a:avLst/>
            </a:prstGeom>
            <a:noFill/>
            <a:ln w="25400">
              <a:solidFill>
                <a:srgbClr val="000000"/>
              </a:solidFill>
              <a:round/>
              <a:headEnd/>
              <a:tailEnd type="triangle" w="med" len="med"/>
            </a:ln>
          </p:spPr>
          <p:txBody>
            <a:bodyPr/>
            <a:lstStyle/>
            <a:p>
              <a:endParaRPr lang="ja-JP" altLang="en-US"/>
            </a:p>
          </p:txBody>
        </p:sp>
        <p:sp>
          <p:nvSpPr>
            <p:cNvPr id="7186" name="Text Box 6"/>
            <p:cNvSpPr txBox="1">
              <a:spLocks noChangeArrowheads="1"/>
            </p:cNvSpPr>
            <p:nvPr/>
          </p:nvSpPr>
          <p:spPr bwMode="auto">
            <a:xfrm>
              <a:off x="975" y="618"/>
              <a:ext cx="545" cy="233"/>
            </a:xfrm>
            <a:prstGeom prst="rect">
              <a:avLst/>
            </a:prstGeom>
            <a:noFill/>
            <a:ln w="9525">
              <a:noFill/>
              <a:miter lim="800000"/>
              <a:headEnd/>
              <a:tailEnd/>
            </a:ln>
          </p:spPr>
          <p:txBody>
            <a:bodyPr/>
            <a:lstStyle/>
            <a:p>
              <a:pPr algn="just"/>
              <a:r>
                <a:rPr lang="ja-JP" altLang="en-US" sz="2400" u="sng" dirty="0">
                  <a:latin typeface="ＭＳ ゴシック" panose="020B0609070205080204" pitchFamily="49" charset="-128"/>
                  <a:ea typeface="ＭＳ ゴシック" panose="020B0609070205080204" pitchFamily="49" charset="-128"/>
                </a:rPr>
                <a:t>聴覚</a:t>
              </a:r>
              <a:endParaRPr lang="ja-JP" altLang="en-US" sz="2400" b="0" dirty="0">
                <a:latin typeface="ＭＳ ゴシック" panose="020B0609070205080204" pitchFamily="49" charset="-128"/>
                <a:ea typeface="ＭＳ ゴシック" panose="020B0609070205080204" pitchFamily="49" charset="-128"/>
              </a:endParaRPr>
            </a:p>
          </p:txBody>
        </p:sp>
        <p:sp>
          <p:nvSpPr>
            <p:cNvPr id="7187" name="Text Box 7"/>
            <p:cNvSpPr txBox="1">
              <a:spLocks noChangeArrowheads="1"/>
            </p:cNvSpPr>
            <p:nvPr/>
          </p:nvSpPr>
          <p:spPr bwMode="auto">
            <a:xfrm>
              <a:off x="1791" y="618"/>
              <a:ext cx="720" cy="233"/>
            </a:xfrm>
            <a:prstGeom prst="rect">
              <a:avLst/>
            </a:prstGeom>
            <a:noFill/>
            <a:ln w="9525">
              <a:noFill/>
              <a:miter lim="800000"/>
              <a:headEnd/>
              <a:tailEnd/>
            </a:ln>
          </p:spPr>
          <p:txBody>
            <a:bodyPr/>
            <a:lstStyle/>
            <a:p>
              <a:pPr algn="just"/>
              <a:r>
                <a:rPr lang="ja-JP" altLang="en-US" sz="2400" u="sng" dirty="0">
                  <a:latin typeface="ＭＳ ゴシック" panose="020B0609070205080204" pitchFamily="49" charset="-128"/>
                  <a:ea typeface="ＭＳ ゴシック" panose="020B0609070205080204" pitchFamily="49" charset="-128"/>
                </a:rPr>
                <a:t>触覚</a:t>
              </a:r>
              <a:endParaRPr lang="ja-JP" altLang="en-US" sz="2400" b="0" dirty="0">
                <a:latin typeface="ＭＳ ゴシック" panose="020B0609070205080204" pitchFamily="49" charset="-128"/>
                <a:ea typeface="ＭＳ ゴシック" panose="020B0609070205080204" pitchFamily="49" charset="-128"/>
              </a:endParaRPr>
            </a:p>
          </p:txBody>
        </p:sp>
        <p:sp>
          <p:nvSpPr>
            <p:cNvPr id="7188" name="Line 8"/>
            <p:cNvSpPr>
              <a:spLocks noChangeShapeType="1"/>
            </p:cNvSpPr>
            <p:nvPr/>
          </p:nvSpPr>
          <p:spPr bwMode="auto">
            <a:xfrm>
              <a:off x="1247" y="890"/>
              <a:ext cx="182" cy="272"/>
            </a:xfrm>
            <a:prstGeom prst="line">
              <a:avLst/>
            </a:prstGeom>
            <a:noFill/>
            <a:ln w="25400">
              <a:solidFill>
                <a:srgbClr val="000000"/>
              </a:solidFill>
              <a:round/>
              <a:headEnd/>
              <a:tailEnd type="triangle" w="med" len="med"/>
            </a:ln>
          </p:spPr>
          <p:txBody>
            <a:bodyPr/>
            <a:lstStyle/>
            <a:p>
              <a:endParaRPr lang="ja-JP" altLang="en-US"/>
            </a:p>
          </p:txBody>
        </p:sp>
        <p:sp>
          <p:nvSpPr>
            <p:cNvPr id="7189" name="Line 9"/>
            <p:cNvSpPr>
              <a:spLocks noChangeShapeType="1"/>
            </p:cNvSpPr>
            <p:nvPr/>
          </p:nvSpPr>
          <p:spPr bwMode="auto">
            <a:xfrm flipH="1">
              <a:off x="1837" y="890"/>
              <a:ext cx="181" cy="317"/>
            </a:xfrm>
            <a:prstGeom prst="line">
              <a:avLst/>
            </a:prstGeom>
            <a:noFill/>
            <a:ln w="25400">
              <a:solidFill>
                <a:srgbClr val="000000"/>
              </a:solidFill>
              <a:round/>
              <a:headEnd/>
              <a:tailEnd type="triangle" w="med" len="med"/>
            </a:ln>
          </p:spPr>
          <p:txBody>
            <a:bodyPr/>
            <a:lstStyle/>
            <a:p>
              <a:endParaRPr lang="ja-JP" altLang="en-US"/>
            </a:p>
          </p:txBody>
        </p:sp>
        <p:sp>
          <p:nvSpPr>
            <p:cNvPr id="7190" name="Text Box 10"/>
            <p:cNvSpPr txBox="1">
              <a:spLocks noChangeArrowheads="1"/>
            </p:cNvSpPr>
            <p:nvPr/>
          </p:nvSpPr>
          <p:spPr bwMode="auto">
            <a:xfrm>
              <a:off x="541" y="1394"/>
              <a:ext cx="2495" cy="272"/>
            </a:xfrm>
            <a:prstGeom prst="rect">
              <a:avLst/>
            </a:prstGeom>
            <a:noFill/>
            <a:ln w="9525">
              <a:noFill/>
              <a:miter lim="800000"/>
              <a:headEnd/>
              <a:tailEnd/>
            </a:ln>
          </p:spPr>
          <p:txBody>
            <a:bodyPr/>
            <a:lstStyle/>
            <a:p>
              <a:pPr algn="just"/>
              <a:r>
                <a:rPr lang="en-US" altLang="ja-JP" sz="2400" dirty="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反応</a:t>
              </a:r>
              <a:r>
                <a:rPr lang="en-US" altLang="ja-JP" sz="2400" dirty="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無意識のうちに）</a:t>
              </a:r>
              <a:endParaRPr lang="ja-JP" altLang="en-US" sz="2400" b="0" dirty="0">
                <a:latin typeface="ＭＳ ゴシック" panose="020B0609070205080204" pitchFamily="49" charset="-128"/>
                <a:ea typeface="ＭＳ ゴシック" panose="020B0609070205080204" pitchFamily="49" charset="-128"/>
              </a:endParaRPr>
            </a:p>
          </p:txBody>
        </p:sp>
        <p:sp>
          <p:nvSpPr>
            <p:cNvPr id="7191" name="Text Box 11"/>
            <p:cNvSpPr txBox="1">
              <a:spLocks noChangeArrowheads="1"/>
            </p:cNvSpPr>
            <p:nvPr/>
          </p:nvSpPr>
          <p:spPr bwMode="auto">
            <a:xfrm>
              <a:off x="1383" y="1162"/>
              <a:ext cx="504" cy="233"/>
            </a:xfrm>
            <a:prstGeom prst="rect">
              <a:avLst/>
            </a:prstGeom>
            <a:noFill/>
            <a:ln w="9525">
              <a:noFill/>
              <a:miter lim="800000"/>
              <a:headEnd/>
              <a:tailEnd/>
            </a:ln>
          </p:spPr>
          <p:txBody>
            <a:bodyPr/>
            <a:lstStyle/>
            <a:p>
              <a:pPr algn="just"/>
              <a:r>
                <a:rPr lang="ja-JP" altLang="en-US" sz="2400" dirty="0">
                  <a:latin typeface="ＭＳ ゴシック" panose="020B0609070205080204" pitchFamily="49" charset="-128"/>
                  <a:ea typeface="ＭＳ ゴシック" panose="020B0609070205080204" pitchFamily="49" charset="-128"/>
                </a:rPr>
                <a:t>人</a:t>
              </a:r>
              <a:endParaRPr lang="ja-JP" altLang="en-US" sz="2400" b="0" dirty="0">
                <a:latin typeface="ＭＳ ゴシック" panose="020B0609070205080204" pitchFamily="49" charset="-128"/>
                <a:ea typeface="ＭＳ ゴシック" panose="020B0609070205080204" pitchFamily="49" charset="-128"/>
              </a:endParaRPr>
            </a:p>
          </p:txBody>
        </p:sp>
        <p:sp>
          <p:nvSpPr>
            <p:cNvPr id="7192" name="Text Box 12"/>
            <p:cNvSpPr txBox="1">
              <a:spLocks noChangeArrowheads="1"/>
            </p:cNvSpPr>
            <p:nvPr/>
          </p:nvSpPr>
          <p:spPr bwMode="auto">
            <a:xfrm>
              <a:off x="3006" y="1183"/>
              <a:ext cx="792" cy="233"/>
            </a:xfrm>
            <a:prstGeom prst="rect">
              <a:avLst/>
            </a:prstGeom>
            <a:noFill/>
            <a:ln w="9525">
              <a:noFill/>
              <a:miter lim="800000"/>
              <a:headEnd/>
              <a:tailEnd/>
            </a:ln>
          </p:spPr>
          <p:txBody>
            <a:bodyPr/>
            <a:lstStyle/>
            <a:p>
              <a:pPr algn="just"/>
              <a:r>
                <a:rPr lang="ja-JP" altLang="en-US" sz="2400" u="sng" dirty="0">
                  <a:latin typeface="ＭＳ ゴシック" panose="020B0609070205080204" pitchFamily="49" charset="-128"/>
                  <a:ea typeface="ＭＳ ゴシック" panose="020B0609070205080204" pitchFamily="49" charset="-128"/>
                </a:rPr>
                <a:t>味覚</a:t>
              </a:r>
              <a:endParaRPr lang="ja-JP" altLang="en-US" sz="2400" b="0" dirty="0">
                <a:latin typeface="ＭＳ ゴシック" panose="020B0609070205080204" pitchFamily="49" charset="-128"/>
                <a:ea typeface="ＭＳ ゴシック" panose="020B0609070205080204" pitchFamily="49" charset="-128"/>
              </a:endParaRPr>
            </a:p>
          </p:txBody>
        </p:sp>
        <p:sp>
          <p:nvSpPr>
            <p:cNvPr id="7193" name="Text Box 13"/>
            <p:cNvSpPr txBox="1">
              <a:spLocks noChangeArrowheads="1"/>
            </p:cNvSpPr>
            <p:nvPr/>
          </p:nvSpPr>
          <p:spPr bwMode="auto">
            <a:xfrm>
              <a:off x="2608" y="754"/>
              <a:ext cx="792" cy="233"/>
            </a:xfrm>
            <a:prstGeom prst="rect">
              <a:avLst/>
            </a:prstGeom>
            <a:noFill/>
            <a:ln w="9525">
              <a:noFill/>
              <a:miter lim="800000"/>
              <a:headEnd/>
              <a:tailEnd/>
            </a:ln>
          </p:spPr>
          <p:txBody>
            <a:bodyPr/>
            <a:lstStyle/>
            <a:p>
              <a:pPr algn="just"/>
              <a:r>
                <a:rPr lang="ja-JP" altLang="en-US" sz="2400" u="sng" dirty="0">
                  <a:latin typeface="ＭＳ ゴシック" panose="020B0609070205080204" pitchFamily="49" charset="-128"/>
                  <a:ea typeface="ＭＳ ゴシック" panose="020B0609070205080204" pitchFamily="49" charset="-128"/>
                </a:rPr>
                <a:t>嗅覚</a:t>
              </a:r>
              <a:endParaRPr lang="ja-JP" altLang="en-US" sz="2400" b="0" dirty="0">
                <a:latin typeface="ＭＳ ゴシック" panose="020B0609070205080204" pitchFamily="49" charset="-128"/>
                <a:ea typeface="ＭＳ ゴシック" panose="020B0609070205080204" pitchFamily="49" charset="-128"/>
              </a:endParaRPr>
            </a:p>
          </p:txBody>
        </p:sp>
        <p:sp>
          <p:nvSpPr>
            <p:cNvPr id="7194" name="Line 14"/>
            <p:cNvSpPr>
              <a:spLocks noChangeShapeType="1"/>
            </p:cNvSpPr>
            <p:nvPr/>
          </p:nvSpPr>
          <p:spPr bwMode="auto">
            <a:xfrm flipH="1">
              <a:off x="2064" y="981"/>
              <a:ext cx="544" cy="272"/>
            </a:xfrm>
            <a:prstGeom prst="line">
              <a:avLst/>
            </a:prstGeom>
            <a:noFill/>
            <a:ln w="25400">
              <a:solidFill>
                <a:srgbClr val="000000"/>
              </a:solidFill>
              <a:round/>
              <a:headEnd/>
              <a:tailEnd type="triangle" w="med" len="med"/>
            </a:ln>
          </p:spPr>
          <p:txBody>
            <a:bodyPr/>
            <a:lstStyle/>
            <a:p>
              <a:endParaRPr lang="ja-JP" altLang="en-US"/>
            </a:p>
          </p:txBody>
        </p:sp>
        <p:sp>
          <p:nvSpPr>
            <p:cNvPr id="7195" name="Line 15"/>
            <p:cNvSpPr>
              <a:spLocks noChangeShapeType="1"/>
            </p:cNvSpPr>
            <p:nvPr/>
          </p:nvSpPr>
          <p:spPr bwMode="auto">
            <a:xfrm flipH="1">
              <a:off x="2190" y="1300"/>
              <a:ext cx="744" cy="75"/>
            </a:xfrm>
            <a:prstGeom prst="line">
              <a:avLst/>
            </a:prstGeom>
            <a:noFill/>
            <a:ln w="25400">
              <a:solidFill>
                <a:srgbClr val="000000"/>
              </a:solidFill>
              <a:round/>
              <a:headEnd/>
              <a:tailEnd type="triangle" w="med" len="med"/>
            </a:ln>
          </p:spPr>
          <p:txBody>
            <a:bodyPr/>
            <a:lstStyle/>
            <a:p>
              <a:endParaRPr lang="ja-JP" altLang="en-US"/>
            </a:p>
          </p:txBody>
        </p:sp>
      </p:grpSp>
      <p:sp>
        <p:nvSpPr>
          <p:cNvPr id="7171" name="Text Box 16"/>
          <p:cNvSpPr txBox="1">
            <a:spLocks noChangeArrowheads="1"/>
          </p:cNvSpPr>
          <p:nvPr/>
        </p:nvSpPr>
        <p:spPr bwMode="auto">
          <a:xfrm>
            <a:off x="573087" y="332085"/>
            <a:ext cx="8059283" cy="461665"/>
          </a:xfrm>
          <a:prstGeom prst="rect">
            <a:avLst/>
          </a:prstGeom>
          <a:noFill/>
          <a:ln w="9525">
            <a:noFill/>
            <a:miter lim="800000"/>
            <a:headEnd/>
            <a:tailEnd/>
          </a:ln>
        </p:spPr>
        <p:txBody>
          <a:bodyPr wrap="square">
            <a:spAutoFit/>
          </a:bodyPr>
          <a:lstStyle/>
          <a:p>
            <a:pPr>
              <a:spcBef>
                <a:spcPct val="50000"/>
              </a:spcBef>
            </a:pPr>
            <a:r>
              <a:rPr lang="ja-JP" altLang="en-US" sz="2400" u="sng" dirty="0">
                <a:latin typeface="ＭＳ ゴシック" panose="020B0609070205080204" pitchFamily="49" charset="-128"/>
                <a:ea typeface="ＭＳ ゴシック" panose="020B0609070205080204" pitchFamily="49" charset="-128"/>
              </a:rPr>
              <a:t>人はどのようにして危険を感じるのか考えてみましょう</a:t>
            </a:r>
            <a:r>
              <a:rPr lang="ja-JP" altLang="en-US" sz="2400" b="0" u="sng" dirty="0">
                <a:latin typeface="ＭＳ ゴシック" panose="020B0609070205080204" pitchFamily="49" charset="-128"/>
                <a:ea typeface="ＭＳ ゴシック" panose="020B0609070205080204" pitchFamily="49" charset="-128"/>
              </a:rPr>
              <a:t> </a:t>
            </a:r>
          </a:p>
        </p:txBody>
      </p:sp>
      <p:pic>
        <p:nvPicPr>
          <p:cNvPr id="7172" name="Picture 17" descr="MP900431319[1]"/>
          <p:cNvPicPr>
            <a:picLocks noGrp="1" noChangeAspect="1" noChangeArrowheads="1"/>
          </p:cNvPicPr>
          <p:nvPr>
            <p:ph sz="half" idx="2"/>
          </p:nvPr>
        </p:nvPicPr>
        <p:blipFill>
          <a:blip r:embed="rId3" cstate="print"/>
          <a:srcRect/>
          <a:stretch>
            <a:fillRect/>
          </a:stretch>
        </p:blipFill>
        <p:spPr>
          <a:xfrm>
            <a:off x="6492875" y="908050"/>
            <a:ext cx="1970088" cy="2949575"/>
          </a:xfrm>
          <a:noFill/>
        </p:spPr>
      </p:pic>
      <p:sp>
        <p:nvSpPr>
          <p:cNvPr id="7173" name="AutoShape 18"/>
          <p:cNvSpPr>
            <a:spLocks noChangeArrowheads="1"/>
          </p:cNvSpPr>
          <p:nvPr/>
        </p:nvSpPr>
        <p:spPr bwMode="auto">
          <a:xfrm>
            <a:off x="1116013" y="3284538"/>
            <a:ext cx="2592387" cy="503237"/>
          </a:xfrm>
          <a:prstGeom prst="flowChartAlternateProcess">
            <a:avLst/>
          </a:prstGeom>
          <a:solidFill>
            <a:srgbClr val="FFFF66"/>
          </a:solidFill>
          <a:ln w="9525">
            <a:solidFill>
              <a:schemeClr val="tx1"/>
            </a:solidFill>
            <a:miter lim="800000"/>
            <a:headEnd/>
            <a:tailEnd/>
          </a:ln>
        </p:spPr>
        <p:txBody>
          <a:bodyPr wrap="none" anchor="ctr"/>
          <a:lstStyle/>
          <a:p>
            <a:pPr algn="ctr"/>
            <a:r>
              <a:rPr lang="ja-JP" altLang="en-US" sz="2000" b="0" dirty="0">
                <a:latin typeface="ＭＳ ゴシック" panose="020B0609070205080204" pitchFamily="49" charset="-128"/>
                <a:ea typeface="ＭＳ ゴシック" panose="020B0609070205080204" pitchFamily="49" charset="-128"/>
              </a:rPr>
              <a:t>刺激</a:t>
            </a:r>
          </a:p>
        </p:txBody>
      </p:sp>
      <p:sp>
        <p:nvSpPr>
          <p:cNvPr id="7174" name="AutoShape 19"/>
          <p:cNvSpPr>
            <a:spLocks noChangeArrowheads="1"/>
          </p:cNvSpPr>
          <p:nvPr/>
        </p:nvSpPr>
        <p:spPr bwMode="auto">
          <a:xfrm>
            <a:off x="611188" y="4221163"/>
            <a:ext cx="3673475" cy="865187"/>
          </a:xfrm>
          <a:prstGeom prst="flowChartDecision">
            <a:avLst/>
          </a:prstGeom>
          <a:solidFill>
            <a:srgbClr val="00B0F0"/>
          </a:solidFill>
          <a:ln w="9525">
            <a:solidFill>
              <a:schemeClr val="tx1"/>
            </a:solidFill>
            <a:miter lim="800000"/>
            <a:headEnd/>
            <a:tailEnd/>
          </a:ln>
        </p:spPr>
        <p:txBody>
          <a:bodyPr wrap="none" anchor="ctr"/>
          <a:lstStyle/>
          <a:p>
            <a:pPr algn="ctr"/>
            <a:r>
              <a:rPr lang="ja-JP" altLang="en-US" sz="2000" b="0" dirty="0">
                <a:latin typeface="ＭＳ ゴシック" panose="020B0609070205080204" pitchFamily="49" charset="-128"/>
                <a:ea typeface="ＭＳ ゴシック" panose="020B0609070205080204" pitchFamily="49" charset="-128"/>
              </a:rPr>
              <a:t>危険？</a:t>
            </a:r>
            <a:r>
              <a:rPr lang="ja-JP" altLang="en-US" sz="2000" dirty="0">
                <a:solidFill>
                  <a:schemeClr val="accent2"/>
                </a:solidFill>
                <a:latin typeface="ＭＳ ゴシック" panose="020B0609070205080204" pitchFamily="49" charset="-128"/>
                <a:ea typeface="ＭＳ ゴシック" panose="020B0609070205080204" pitchFamily="49" charset="-128"/>
              </a:rPr>
              <a:t>（ｆ）</a:t>
            </a:r>
          </a:p>
        </p:txBody>
      </p:sp>
      <p:sp>
        <p:nvSpPr>
          <p:cNvPr id="7175" name="Line 20"/>
          <p:cNvSpPr>
            <a:spLocks noChangeShapeType="1"/>
          </p:cNvSpPr>
          <p:nvPr/>
        </p:nvSpPr>
        <p:spPr bwMode="auto">
          <a:xfrm>
            <a:off x="2439988" y="3789363"/>
            <a:ext cx="0" cy="431800"/>
          </a:xfrm>
          <a:prstGeom prst="line">
            <a:avLst/>
          </a:prstGeom>
          <a:noFill/>
          <a:ln w="9525">
            <a:solidFill>
              <a:schemeClr val="tx1"/>
            </a:solidFill>
            <a:round/>
            <a:headEnd/>
            <a:tailEnd type="triangle" w="med" len="med"/>
          </a:ln>
        </p:spPr>
        <p:txBody>
          <a:bodyPr/>
          <a:lstStyle/>
          <a:p>
            <a:endParaRPr lang="ja-JP" altLang="en-US"/>
          </a:p>
        </p:txBody>
      </p:sp>
      <p:sp>
        <p:nvSpPr>
          <p:cNvPr id="7176" name="AutoShape 21"/>
          <p:cNvSpPr>
            <a:spLocks noChangeArrowheads="1"/>
          </p:cNvSpPr>
          <p:nvPr/>
        </p:nvSpPr>
        <p:spPr bwMode="auto">
          <a:xfrm>
            <a:off x="1217613" y="5516563"/>
            <a:ext cx="2447925" cy="576262"/>
          </a:xfrm>
          <a:prstGeom prst="flowChartProcess">
            <a:avLst/>
          </a:prstGeom>
          <a:solidFill>
            <a:srgbClr val="99FF66"/>
          </a:solidFill>
          <a:ln w="9525">
            <a:solidFill>
              <a:schemeClr val="tx1"/>
            </a:solidFill>
            <a:miter lim="800000"/>
            <a:headEnd/>
            <a:tailEnd/>
          </a:ln>
        </p:spPr>
        <p:txBody>
          <a:bodyPr wrap="none" anchor="ctr"/>
          <a:lstStyle/>
          <a:p>
            <a:pPr algn="ctr"/>
            <a:r>
              <a:rPr lang="ja-JP" altLang="en-US" sz="2000" b="0" dirty="0">
                <a:latin typeface="ＭＳ ゴシック" panose="020B0609070205080204" pitchFamily="49" charset="-128"/>
                <a:ea typeface="ＭＳ ゴシック" panose="020B0609070205080204" pitchFamily="49" charset="-128"/>
              </a:rPr>
              <a:t>対処</a:t>
            </a:r>
          </a:p>
        </p:txBody>
      </p:sp>
      <p:sp>
        <p:nvSpPr>
          <p:cNvPr id="7177" name="Line 22"/>
          <p:cNvSpPr>
            <a:spLocks noChangeShapeType="1"/>
          </p:cNvSpPr>
          <p:nvPr/>
        </p:nvSpPr>
        <p:spPr bwMode="auto">
          <a:xfrm>
            <a:off x="2449513" y="5084763"/>
            <a:ext cx="0" cy="431800"/>
          </a:xfrm>
          <a:prstGeom prst="line">
            <a:avLst/>
          </a:prstGeom>
          <a:noFill/>
          <a:ln w="9525">
            <a:solidFill>
              <a:schemeClr val="tx1"/>
            </a:solidFill>
            <a:round/>
            <a:headEnd/>
            <a:tailEnd type="triangle" w="med" len="med"/>
          </a:ln>
        </p:spPr>
        <p:txBody>
          <a:bodyPr/>
          <a:lstStyle/>
          <a:p>
            <a:endParaRPr lang="ja-JP" altLang="en-US"/>
          </a:p>
        </p:txBody>
      </p:sp>
      <p:sp>
        <p:nvSpPr>
          <p:cNvPr id="7178" name="AutoShape 23"/>
          <p:cNvSpPr>
            <a:spLocks noChangeArrowheads="1"/>
          </p:cNvSpPr>
          <p:nvPr/>
        </p:nvSpPr>
        <p:spPr bwMode="auto">
          <a:xfrm>
            <a:off x="4860925" y="4349750"/>
            <a:ext cx="2447925" cy="576263"/>
          </a:xfrm>
          <a:prstGeom prst="flowChartProcess">
            <a:avLst/>
          </a:prstGeom>
          <a:solidFill>
            <a:srgbClr val="CCFFCC"/>
          </a:solidFill>
          <a:ln w="9525">
            <a:solidFill>
              <a:schemeClr val="tx1"/>
            </a:solidFill>
            <a:miter lim="800000"/>
            <a:headEnd/>
            <a:tailEnd/>
          </a:ln>
        </p:spPr>
        <p:txBody>
          <a:bodyPr wrap="none" anchor="ctr"/>
          <a:lstStyle/>
          <a:p>
            <a:pPr algn="ctr"/>
            <a:r>
              <a:rPr lang="ja-JP" altLang="en-US" sz="2000" b="0" dirty="0">
                <a:latin typeface="ＭＳ ゴシック" panose="020B0609070205080204" pitchFamily="49" charset="-128"/>
                <a:ea typeface="ＭＳ ゴシック" panose="020B0609070205080204" pitchFamily="49" charset="-128"/>
              </a:rPr>
              <a:t>無視</a:t>
            </a:r>
          </a:p>
        </p:txBody>
      </p:sp>
      <p:sp>
        <p:nvSpPr>
          <p:cNvPr id="7179" name="Line 24"/>
          <p:cNvSpPr>
            <a:spLocks noChangeShapeType="1"/>
          </p:cNvSpPr>
          <p:nvPr/>
        </p:nvSpPr>
        <p:spPr bwMode="auto">
          <a:xfrm>
            <a:off x="4284663" y="4652963"/>
            <a:ext cx="576262" cy="0"/>
          </a:xfrm>
          <a:prstGeom prst="line">
            <a:avLst/>
          </a:prstGeom>
          <a:noFill/>
          <a:ln w="9525">
            <a:solidFill>
              <a:schemeClr val="tx1"/>
            </a:solidFill>
            <a:round/>
            <a:headEnd/>
            <a:tailEnd type="triangle" w="med" len="med"/>
          </a:ln>
        </p:spPr>
        <p:txBody>
          <a:bodyPr/>
          <a:lstStyle/>
          <a:p>
            <a:endParaRPr lang="ja-JP" altLang="en-US"/>
          </a:p>
        </p:txBody>
      </p:sp>
      <p:sp>
        <p:nvSpPr>
          <p:cNvPr id="7180" name="Text Box 25"/>
          <p:cNvSpPr txBox="1">
            <a:spLocks noChangeArrowheads="1"/>
          </p:cNvSpPr>
          <p:nvPr/>
        </p:nvSpPr>
        <p:spPr bwMode="auto">
          <a:xfrm>
            <a:off x="2484438" y="5013325"/>
            <a:ext cx="863600" cy="366713"/>
          </a:xfrm>
          <a:prstGeom prst="rect">
            <a:avLst/>
          </a:prstGeom>
          <a:noFill/>
          <a:ln w="9525">
            <a:noFill/>
            <a:miter lim="800000"/>
            <a:headEnd/>
            <a:tailEnd/>
          </a:ln>
        </p:spPr>
        <p:txBody>
          <a:bodyPr>
            <a:spAutoFit/>
          </a:bodyPr>
          <a:lstStyle/>
          <a:p>
            <a:pPr>
              <a:spcBef>
                <a:spcPct val="50000"/>
              </a:spcBef>
            </a:pPr>
            <a:r>
              <a:rPr lang="en-US" altLang="ja-JP">
                <a:solidFill>
                  <a:srgbClr val="FF3300"/>
                </a:solidFill>
              </a:rPr>
              <a:t>Yes</a:t>
            </a:r>
          </a:p>
        </p:txBody>
      </p:sp>
      <p:sp>
        <p:nvSpPr>
          <p:cNvPr id="7181" name="Text Box 26"/>
          <p:cNvSpPr txBox="1">
            <a:spLocks noChangeArrowheads="1"/>
          </p:cNvSpPr>
          <p:nvPr/>
        </p:nvSpPr>
        <p:spPr bwMode="auto">
          <a:xfrm>
            <a:off x="3967163" y="4278313"/>
            <a:ext cx="863600" cy="366712"/>
          </a:xfrm>
          <a:prstGeom prst="rect">
            <a:avLst/>
          </a:prstGeom>
          <a:noFill/>
          <a:ln w="9525">
            <a:noFill/>
            <a:miter lim="800000"/>
            <a:headEnd/>
            <a:tailEnd/>
          </a:ln>
        </p:spPr>
        <p:txBody>
          <a:bodyPr>
            <a:spAutoFit/>
          </a:bodyPr>
          <a:lstStyle/>
          <a:p>
            <a:pPr>
              <a:spcBef>
                <a:spcPct val="50000"/>
              </a:spcBef>
            </a:pPr>
            <a:r>
              <a:rPr lang="en-US" altLang="ja-JP">
                <a:solidFill>
                  <a:srgbClr val="FF3300"/>
                </a:solidFill>
              </a:rPr>
              <a:t>No</a:t>
            </a:r>
          </a:p>
        </p:txBody>
      </p:sp>
      <p:sp>
        <p:nvSpPr>
          <p:cNvPr id="7182" name="AutoShape 27"/>
          <p:cNvSpPr>
            <a:spLocks noChangeArrowheads="1"/>
          </p:cNvSpPr>
          <p:nvPr/>
        </p:nvSpPr>
        <p:spPr bwMode="auto">
          <a:xfrm>
            <a:off x="5076825" y="5516563"/>
            <a:ext cx="3555546" cy="792162"/>
          </a:xfrm>
          <a:prstGeom prst="wedgeRoundRectCallout">
            <a:avLst>
              <a:gd name="adj1" fmla="val -112005"/>
              <a:gd name="adj2" fmla="val -148597"/>
              <a:gd name="adj3" fmla="val 16667"/>
            </a:avLst>
          </a:prstGeom>
          <a:solidFill>
            <a:srgbClr val="FFFF99"/>
          </a:solidFill>
          <a:ln w="9525">
            <a:solidFill>
              <a:schemeClr val="tx1"/>
            </a:solidFill>
            <a:miter lim="800000"/>
            <a:headEnd/>
            <a:tailEnd/>
          </a:ln>
        </p:spPr>
        <p:txBody>
          <a:bodyPr/>
          <a:lstStyle/>
          <a:p>
            <a:pPr algn="ctr"/>
            <a:r>
              <a:rPr lang="ja-JP" altLang="en-US" sz="2400" dirty="0">
                <a:solidFill>
                  <a:schemeClr val="accent2"/>
                </a:solidFill>
                <a:latin typeface="ＭＳ ゴシック" panose="020B0609070205080204" pitchFamily="49" charset="-128"/>
                <a:ea typeface="ＭＳ ゴシック" panose="020B0609070205080204" pitchFamily="49" charset="-128"/>
              </a:rPr>
              <a:t>（ｆ）</a:t>
            </a:r>
            <a:r>
              <a:rPr lang="ja-JP" altLang="en-US" dirty="0">
                <a:latin typeface="ＭＳ ゴシック" panose="020B0609070205080204" pitchFamily="49" charset="-128"/>
                <a:ea typeface="ＭＳ ゴシック" panose="020B0609070205080204" pitchFamily="49" charset="-128"/>
              </a:rPr>
              <a:t>：各人それぞれの</a:t>
            </a:r>
          </a:p>
          <a:p>
            <a:pPr algn="ctr"/>
            <a:r>
              <a:rPr lang="ja-JP" altLang="en-US" dirty="0">
                <a:latin typeface="ＭＳ ゴシック" panose="020B0609070205080204" pitchFamily="49" charset="-128"/>
                <a:ea typeface="ＭＳ ゴシック" panose="020B0609070205080204" pitchFamily="49" charset="-128"/>
              </a:rPr>
              <a:t>プログラム</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92732" y="164313"/>
            <a:ext cx="6562725" cy="706437"/>
          </a:xfrm>
        </p:spPr>
        <p:txBody>
          <a:bodyPr>
            <a:normAutofit fontScale="90000"/>
          </a:bodyPr>
          <a:lstStyle/>
          <a:p>
            <a:pPr eaLnBrk="1" hangingPunct="1"/>
            <a:r>
              <a:rPr lang="ja-JP" altLang="en-US" sz="2800" dirty="0">
                <a:latin typeface="ＭＳ ゴシック" panose="020B0609070205080204" pitchFamily="49" charset="-128"/>
                <a:ea typeface="ＭＳ ゴシック" panose="020B0609070205080204" pitchFamily="49" charset="-128"/>
              </a:rPr>
              <a:t>様々な刺激に対し各人は、それぞれの</a:t>
            </a:r>
            <a:br>
              <a:rPr lang="ja-JP" altLang="en-US" sz="2800" dirty="0">
                <a:latin typeface="ＭＳ ゴシック" panose="020B0609070205080204" pitchFamily="49" charset="-128"/>
                <a:ea typeface="ＭＳ ゴシック" panose="020B0609070205080204" pitchFamily="49" charset="-128"/>
              </a:rPr>
            </a:br>
            <a:r>
              <a:rPr lang="ja-JP" altLang="en-US" sz="2800" dirty="0">
                <a:latin typeface="ＭＳ ゴシック" panose="020B0609070205080204" pitchFamily="49" charset="-128"/>
                <a:ea typeface="ＭＳ ゴシック" panose="020B0609070205080204" pitchFamily="49" charset="-128"/>
              </a:rPr>
              <a:t>プログラムで反応する</a:t>
            </a:r>
          </a:p>
        </p:txBody>
      </p:sp>
      <p:grpSp>
        <p:nvGrpSpPr>
          <p:cNvPr id="8195" name="Group 18"/>
          <p:cNvGrpSpPr>
            <a:grpSpLocks/>
          </p:cNvGrpSpPr>
          <p:nvPr/>
        </p:nvGrpSpPr>
        <p:grpSpPr bwMode="auto">
          <a:xfrm>
            <a:off x="163255" y="1052379"/>
            <a:ext cx="4033933" cy="3860017"/>
            <a:chOff x="2304" y="631"/>
            <a:chExt cx="2721" cy="2561"/>
          </a:xfrm>
        </p:grpSpPr>
        <p:sp>
          <p:nvSpPr>
            <p:cNvPr id="8199" name="Oval 4"/>
            <p:cNvSpPr>
              <a:spLocks noChangeArrowheads="1"/>
            </p:cNvSpPr>
            <p:nvPr/>
          </p:nvSpPr>
          <p:spPr bwMode="auto">
            <a:xfrm>
              <a:off x="2304" y="1072"/>
              <a:ext cx="2721" cy="1451"/>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8200" name="Oval 5"/>
            <p:cNvSpPr>
              <a:spLocks noChangeArrowheads="1"/>
            </p:cNvSpPr>
            <p:nvPr/>
          </p:nvSpPr>
          <p:spPr bwMode="auto">
            <a:xfrm>
              <a:off x="2563" y="1752"/>
              <a:ext cx="982" cy="272"/>
            </a:xfrm>
            <a:prstGeom prst="ellipse">
              <a:avLst/>
            </a:prstGeom>
            <a:solidFill>
              <a:srgbClr val="FFCC00"/>
            </a:solidFill>
            <a:ln w="9525">
              <a:solidFill>
                <a:schemeClr val="tx1"/>
              </a:solidFill>
              <a:round/>
              <a:headEnd/>
              <a:tailEnd/>
            </a:ln>
          </p:spPr>
          <p:txBody>
            <a:bodyPr wrap="none" anchor="ctr"/>
            <a:lstStyle/>
            <a:p>
              <a:endParaRPr lang="ja-JP" altLang="en-US"/>
            </a:p>
          </p:txBody>
        </p:sp>
        <p:sp>
          <p:nvSpPr>
            <p:cNvPr id="8201" name="Text Box 6"/>
            <p:cNvSpPr txBox="1">
              <a:spLocks noChangeArrowheads="1"/>
            </p:cNvSpPr>
            <p:nvPr/>
          </p:nvSpPr>
          <p:spPr bwMode="auto">
            <a:xfrm>
              <a:off x="3664" y="1742"/>
              <a:ext cx="1254" cy="262"/>
            </a:xfrm>
            <a:prstGeom prst="rect">
              <a:avLst/>
            </a:prstGeom>
            <a:noFill/>
            <a:ln w="9525">
              <a:noFill/>
              <a:miter lim="800000"/>
              <a:headEnd/>
              <a:tailEnd/>
            </a:ln>
          </p:spPr>
          <p:txBody>
            <a:bodyPr wrap="square">
              <a:spAutoFit/>
            </a:bodyPr>
            <a:lstStyle/>
            <a:p>
              <a:pPr>
                <a:spcBef>
                  <a:spcPct val="50000"/>
                </a:spcBef>
              </a:pPr>
              <a:r>
                <a:rPr lang="ja-JP" altLang="en-US" b="0" dirty="0">
                  <a:latin typeface="ＭＳ ゴシック" panose="020B0609070205080204" pitchFamily="49" charset="-128"/>
                  <a:ea typeface="ＭＳ ゴシック" panose="020B0609070205080204" pitchFamily="49" charset="-128"/>
                </a:rPr>
                <a:t>無意識で反応</a:t>
              </a:r>
            </a:p>
          </p:txBody>
        </p:sp>
        <p:sp>
          <p:nvSpPr>
            <p:cNvPr id="8202" name="Text Box 7"/>
            <p:cNvSpPr txBox="1">
              <a:spLocks noChangeArrowheads="1"/>
            </p:cNvSpPr>
            <p:nvPr/>
          </p:nvSpPr>
          <p:spPr bwMode="auto">
            <a:xfrm>
              <a:off x="2585" y="1761"/>
              <a:ext cx="1080" cy="262"/>
            </a:xfrm>
            <a:prstGeom prst="rect">
              <a:avLst/>
            </a:prstGeom>
            <a:noFill/>
            <a:ln w="9525">
              <a:noFill/>
              <a:miter lim="800000"/>
              <a:headEnd/>
              <a:tailEnd/>
            </a:ln>
          </p:spPr>
          <p:txBody>
            <a:bodyPr wrap="square">
              <a:spAutoFit/>
            </a:bodyPr>
            <a:lstStyle/>
            <a:p>
              <a:pPr>
                <a:spcBef>
                  <a:spcPct val="50000"/>
                </a:spcBef>
              </a:pPr>
              <a:r>
                <a:rPr lang="ja-JP" altLang="en-US" b="0" dirty="0">
                  <a:latin typeface="ＭＳ ゴシック" panose="020B0609070205080204" pitchFamily="49" charset="-128"/>
                  <a:ea typeface="ＭＳ ゴシック" panose="020B0609070205080204" pitchFamily="49" charset="-128"/>
                </a:rPr>
                <a:t>意識で反応</a:t>
              </a:r>
            </a:p>
          </p:txBody>
        </p:sp>
        <p:sp>
          <p:nvSpPr>
            <p:cNvPr id="8203" name="AutoShape 8"/>
            <p:cNvSpPr>
              <a:spLocks noChangeArrowheads="1"/>
            </p:cNvSpPr>
            <p:nvPr/>
          </p:nvSpPr>
          <p:spPr bwMode="auto">
            <a:xfrm>
              <a:off x="3289" y="631"/>
              <a:ext cx="635" cy="409"/>
            </a:xfrm>
            <a:prstGeom prst="downArrow">
              <a:avLst>
                <a:gd name="adj1" fmla="val 50000"/>
                <a:gd name="adj2" fmla="val 25000"/>
              </a:avLst>
            </a:prstGeom>
            <a:solidFill>
              <a:srgbClr val="993300"/>
            </a:solidFill>
            <a:ln w="9525">
              <a:solidFill>
                <a:schemeClr val="tx1"/>
              </a:solidFill>
              <a:miter lim="800000"/>
              <a:headEnd/>
              <a:tailEnd/>
            </a:ln>
          </p:spPr>
          <p:txBody>
            <a:bodyPr vert="eaVert" wrap="none" anchor="ctr"/>
            <a:lstStyle/>
            <a:p>
              <a:endParaRPr lang="ja-JP" altLang="en-US"/>
            </a:p>
          </p:txBody>
        </p:sp>
        <p:sp>
          <p:nvSpPr>
            <p:cNvPr id="8204" name="AutoShape 9"/>
            <p:cNvSpPr>
              <a:spLocks noChangeArrowheads="1"/>
            </p:cNvSpPr>
            <p:nvPr/>
          </p:nvSpPr>
          <p:spPr bwMode="auto">
            <a:xfrm>
              <a:off x="3717" y="2068"/>
              <a:ext cx="590" cy="872"/>
            </a:xfrm>
            <a:prstGeom prst="downArrow">
              <a:avLst>
                <a:gd name="adj1" fmla="val 50000"/>
                <a:gd name="adj2" fmla="val 51907"/>
              </a:avLst>
            </a:prstGeom>
            <a:solidFill>
              <a:srgbClr val="00FFFF"/>
            </a:solidFill>
            <a:ln w="9525">
              <a:solidFill>
                <a:schemeClr val="tx1"/>
              </a:solidFill>
              <a:miter lim="800000"/>
              <a:headEnd/>
              <a:tailEnd/>
            </a:ln>
          </p:spPr>
          <p:txBody>
            <a:bodyPr vert="eaVert" wrap="none" anchor="ctr"/>
            <a:lstStyle/>
            <a:p>
              <a:endParaRPr lang="ja-JP" altLang="en-US"/>
            </a:p>
          </p:txBody>
        </p:sp>
        <p:sp>
          <p:nvSpPr>
            <p:cNvPr id="8205" name="AutoShape 10"/>
            <p:cNvSpPr>
              <a:spLocks noChangeArrowheads="1"/>
            </p:cNvSpPr>
            <p:nvPr/>
          </p:nvSpPr>
          <p:spPr bwMode="auto">
            <a:xfrm>
              <a:off x="2893" y="2069"/>
              <a:ext cx="227" cy="764"/>
            </a:xfrm>
            <a:prstGeom prst="downArrow">
              <a:avLst>
                <a:gd name="adj1" fmla="val 50000"/>
                <a:gd name="adj2" fmla="val 69934"/>
              </a:avLst>
            </a:prstGeom>
            <a:solidFill>
              <a:srgbClr val="00FF00"/>
            </a:solidFill>
            <a:ln w="9525">
              <a:solidFill>
                <a:schemeClr val="tx1"/>
              </a:solidFill>
              <a:miter lim="800000"/>
              <a:headEnd/>
              <a:tailEnd/>
            </a:ln>
          </p:spPr>
          <p:txBody>
            <a:bodyPr vert="eaVert" wrap="none" anchor="ctr"/>
            <a:lstStyle/>
            <a:p>
              <a:endParaRPr lang="ja-JP" altLang="en-US"/>
            </a:p>
          </p:txBody>
        </p:sp>
        <p:sp>
          <p:nvSpPr>
            <p:cNvPr id="8206" name="Text Box 11"/>
            <p:cNvSpPr txBox="1">
              <a:spLocks noChangeArrowheads="1"/>
            </p:cNvSpPr>
            <p:nvPr/>
          </p:nvSpPr>
          <p:spPr bwMode="auto">
            <a:xfrm>
              <a:off x="2787" y="1239"/>
              <a:ext cx="2022" cy="306"/>
            </a:xfrm>
            <a:prstGeom prst="rect">
              <a:avLst/>
            </a:prstGeom>
            <a:noFill/>
            <a:ln w="9525">
              <a:noFill/>
              <a:miter lim="800000"/>
              <a:headEnd/>
              <a:tailEnd/>
            </a:ln>
          </p:spPr>
          <p:txBody>
            <a:bodyPr wrap="square">
              <a:spAutoFit/>
            </a:bodyPr>
            <a:lstStyle/>
            <a:p>
              <a:pPr>
                <a:spcBef>
                  <a:spcPct val="50000"/>
                </a:spcBef>
              </a:pPr>
              <a:r>
                <a:rPr lang="ja-JP" altLang="en-US" sz="2400" dirty="0">
                  <a:solidFill>
                    <a:schemeClr val="accent2"/>
                  </a:solidFill>
                  <a:latin typeface="ＭＳ ゴシック" panose="020B0609070205080204" pitchFamily="49" charset="-128"/>
                  <a:ea typeface="ＭＳ ゴシック" panose="020B0609070205080204" pitchFamily="49" charset="-128"/>
                </a:rPr>
                <a:t>（ｆ）</a:t>
              </a:r>
              <a:r>
                <a:rPr lang="ja-JP" altLang="en-US" b="0" dirty="0">
                  <a:solidFill>
                    <a:schemeClr val="accent2"/>
                  </a:solidFill>
                  <a:latin typeface="ＭＳ ゴシック" panose="020B0609070205080204" pitchFamily="49" charset="-128"/>
                  <a:ea typeface="ＭＳ ゴシック" panose="020B0609070205080204" pitchFamily="49" charset="-128"/>
                </a:rPr>
                <a:t>プログラム</a:t>
              </a:r>
            </a:p>
          </p:txBody>
        </p:sp>
        <p:sp>
          <p:nvSpPr>
            <p:cNvPr id="8207" name="Text Box 12"/>
            <p:cNvSpPr txBox="1">
              <a:spLocks noChangeArrowheads="1"/>
            </p:cNvSpPr>
            <p:nvPr/>
          </p:nvSpPr>
          <p:spPr bwMode="auto">
            <a:xfrm>
              <a:off x="3924" y="670"/>
              <a:ext cx="635" cy="284"/>
            </a:xfrm>
            <a:prstGeom prst="rect">
              <a:avLst/>
            </a:prstGeom>
            <a:noFill/>
            <a:ln w="9525">
              <a:noFill/>
              <a:miter lim="800000"/>
              <a:headEnd/>
              <a:tailEnd/>
            </a:ln>
          </p:spPr>
          <p:txBody>
            <a:bodyPr wrap="square">
              <a:spAutoFit/>
            </a:bodyPr>
            <a:lstStyle/>
            <a:p>
              <a:pPr>
                <a:spcBef>
                  <a:spcPct val="50000"/>
                </a:spcBef>
              </a:pPr>
              <a:r>
                <a:rPr lang="ja-JP" altLang="en-US" sz="2000" b="0" dirty="0">
                  <a:solidFill>
                    <a:srgbClr val="FF3300"/>
                  </a:solidFill>
                  <a:latin typeface="ＭＳ ゴシック" panose="020B0609070205080204" pitchFamily="49" charset="-128"/>
                  <a:ea typeface="ＭＳ ゴシック" panose="020B0609070205080204" pitchFamily="49" charset="-128"/>
                </a:rPr>
                <a:t>刺激</a:t>
              </a:r>
            </a:p>
          </p:txBody>
        </p:sp>
        <p:sp>
          <p:nvSpPr>
            <p:cNvPr id="8209" name="Text Box 14"/>
            <p:cNvSpPr txBox="1">
              <a:spLocks noChangeArrowheads="1"/>
            </p:cNvSpPr>
            <p:nvPr/>
          </p:nvSpPr>
          <p:spPr bwMode="auto">
            <a:xfrm>
              <a:off x="2603" y="2930"/>
              <a:ext cx="862" cy="262"/>
            </a:xfrm>
            <a:prstGeom prst="rect">
              <a:avLst/>
            </a:prstGeom>
            <a:noFill/>
            <a:ln w="9525">
              <a:noFill/>
              <a:miter lim="800000"/>
              <a:headEnd/>
              <a:tailEnd/>
            </a:ln>
          </p:spPr>
          <p:txBody>
            <a:bodyPr>
              <a:spAutoFit/>
            </a:bodyPr>
            <a:lstStyle/>
            <a:p>
              <a:pPr>
                <a:spcBef>
                  <a:spcPct val="50000"/>
                </a:spcBef>
              </a:pPr>
              <a:r>
                <a:rPr lang="en-US" altLang="ja-JP" b="0" dirty="0"/>
                <a:t>1</a:t>
              </a:r>
              <a:r>
                <a:rPr lang="ja-JP" altLang="en-US" b="0" dirty="0"/>
                <a:t>％～</a:t>
              </a:r>
              <a:r>
                <a:rPr lang="en-US" altLang="ja-JP" b="0" dirty="0"/>
                <a:t>3</a:t>
              </a:r>
              <a:r>
                <a:rPr lang="ja-JP" altLang="en-US" b="0" dirty="0"/>
                <a:t>％</a:t>
              </a:r>
            </a:p>
          </p:txBody>
        </p:sp>
        <p:sp>
          <p:nvSpPr>
            <p:cNvPr id="8210" name="Text Box 15"/>
            <p:cNvSpPr txBox="1">
              <a:spLocks noChangeArrowheads="1"/>
            </p:cNvSpPr>
            <p:nvPr/>
          </p:nvSpPr>
          <p:spPr bwMode="auto">
            <a:xfrm>
              <a:off x="3593" y="2947"/>
              <a:ext cx="998" cy="245"/>
            </a:xfrm>
            <a:prstGeom prst="rect">
              <a:avLst/>
            </a:prstGeom>
            <a:noFill/>
            <a:ln w="9525">
              <a:noFill/>
              <a:miter lim="800000"/>
              <a:headEnd/>
              <a:tailEnd/>
            </a:ln>
          </p:spPr>
          <p:txBody>
            <a:bodyPr>
              <a:spAutoFit/>
            </a:bodyPr>
            <a:lstStyle/>
            <a:p>
              <a:pPr>
                <a:spcBef>
                  <a:spcPct val="50000"/>
                </a:spcBef>
              </a:pPr>
              <a:r>
                <a:rPr lang="en-US" altLang="ja-JP" b="0" dirty="0"/>
                <a:t>9</a:t>
              </a:r>
              <a:r>
                <a:rPr lang="en-US" altLang="ja-JP" dirty="0"/>
                <a:t>9</a:t>
              </a:r>
              <a:r>
                <a:rPr lang="ja-JP" altLang="en-US" b="0" dirty="0"/>
                <a:t>％～</a:t>
              </a:r>
              <a:r>
                <a:rPr lang="en-US" altLang="ja-JP" b="0" dirty="0"/>
                <a:t>9</a:t>
              </a:r>
              <a:r>
                <a:rPr lang="en-US" altLang="ja-JP" dirty="0"/>
                <a:t>7</a:t>
              </a:r>
              <a:r>
                <a:rPr lang="ja-JP" altLang="en-US" b="0" dirty="0"/>
                <a:t>％</a:t>
              </a:r>
            </a:p>
          </p:txBody>
        </p:sp>
      </p:grpSp>
      <p:sp>
        <p:nvSpPr>
          <p:cNvPr id="8196" name="Text Box 16"/>
          <p:cNvSpPr txBox="1">
            <a:spLocks noChangeArrowheads="1"/>
          </p:cNvSpPr>
          <p:nvPr/>
        </p:nvSpPr>
        <p:spPr bwMode="auto">
          <a:xfrm>
            <a:off x="4326571" y="1040112"/>
            <a:ext cx="4654174" cy="4062651"/>
          </a:xfrm>
          <a:prstGeom prst="rect">
            <a:avLst/>
          </a:prstGeom>
          <a:noFill/>
          <a:ln w="9525">
            <a:noFill/>
            <a:miter lim="800000"/>
            <a:headEnd/>
            <a:tailEnd/>
          </a:ln>
        </p:spPr>
        <p:txBody>
          <a:bodyPr wrap="square">
            <a:spAutoFit/>
          </a:bodyPr>
          <a:lstStyle/>
          <a:p>
            <a:pPr>
              <a:spcBef>
                <a:spcPct val="50000"/>
              </a:spcBef>
            </a:pPr>
            <a:r>
              <a:rPr lang="ja-JP" altLang="en-US" sz="2400" b="1"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r>
              <a:rPr lang="ja-JP" altLang="en-US" sz="2400" b="1" u="sng"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「危険体感」研修の狙い</a:t>
            </a:r>
          </a:p>
          <a:p>
            <a:pPr>
              <a:spcBef>
                <a:spcPct val="50000"/>
              </a:spcBef>
            </a:pPr>
            <a:r>
              <a:rPr lang="ja-JP" altLang="en-US" b="1" dirty="0">
                <a:solidFill>
                  <a:srgbClr val="FF0000"/>
                </a:solidFill>
                <a:latin typeface="ＭＳ Ｐゴシック" panose="020B0600070205080204" pitchFamily="50" charset="-128"/>
                <a:ea typeface="ＭＳ Ｐゴシック" panose="020B0600070205080204" pitchFamily="50" charset="-128"/>
              </a:rPr>
              <a:t>＊あらゆる刺激に対し、無意識で反応する</a:t>
            </a:r>
            <a:endParaRPr lang="en-US" altLang="ja-JP" b="1" dirty="0">
              <a:solidFill>
                <a:srgbClr val="FF0000"/>
              </a:solidFill>
              <a:latin typeface="ＭＳ Ｐゴシック" panose="020B0600070205080204" pitchFamily="50" charset="-128"/>
              <a:ea typeface="ＭＳ Ｐゴシック" panose="020B0600070205080204" pitchFamily="50" charset="-128"/>
            </a:endParaRPr>
          </a:p>
          <a:p>
            <a:pPr>
              <a:spcBef>
                <a:spcPct val="50000"/>
              </a:spcBef>
            </a:pPr>
            <a:r>
              <a:rPr lang="ja-JP" altLang="en-US" b="1" dirty="0">
                <a:solidFill>
                  <a:srgbClr val="FF0000"/>
                </a:solidFill>
                <a:latin typeface="ＭＳ Ｐゴシック" panose="020B0600070205080204" pitchFamily="50" charset="-128"/>
                <a:ea typeface="ＭＳ Ｐゴシック" panose="020B0600070205080204" pitchFamily="50" charset="-128"/>
              </a:rPr>
              <a:t>　　プログラム（ｆ）は、経験・体験を積む</a:t>
            </a:r>
            <a:endParaRPr lang="en-US" altLang="ja-JP" b="1" dirty="0">
              <a:solidFill>
                <a:srgbClr val="FF0000"/>
              </a:solidFill>
              <a:latin typeface="ＭＳ Ｐゴシック" panose="020B0600070205080204" pitchFamily="50" charset="-128"/>
              <a:ea typeface="ＭＳ Ｐゴシック" panose="020B0600070205080204" pitchFamily="50" charset="-128"/>
            </a:endParaRPr>
          </a:p>
          <a:p>
            <a:pPr>
              <a:spcBef>
                <a:spcPct val="50000"/>
              </a:spcBef>
            </a:pPr>
            <a:r>
              <a:rPr lang="ja-JP" altLang="en-US" b="1" dirty="0">
                <a:solidFill>
                  <a:srgbClr val="FF0000"/>
                </a:solidFill>
                <a:latin typeface="ＭＳ Ｐゴシック" panose="020B0600070205080204" pitchFamily="50" charset="-128"/>
                <a:ea typeface="ＭＳ Ｐゴシック" panose="020B0600070205080204" pitchFamily="50" charset="-128"/>
              </a:rPr>
              <a:t>　　ことで書き換えることが出来る。</a:t>
            </a:r>
            <a:endParaRPr lang="en-US" altLang="ja-JP" b="1" dirty="0">
              <a:solidFill>
                <a:srgbClr val="FF0000"/>
              </a:solidFill>
              <a:latin typeface="ＭＳ Ｐゴシック" panose="020B0600070205080204" pitchFamily="50" charset="-128"/>
              <a:ea typeface="ＭＳ Ｐゴシック" panose="020B0600070205080204" pitchFamily="50" charset="-128"/>
            </a:endParaRPr>
          </a:p>
          <a:p>
            <a:pPr>
              <a:spcBef>
                <a:spcPct val="50000"/>
              </a:spcBef>
            </a:pPr>
            <a:r>
              <a:rPr lang="ja-JP" altLang="en-US" b="1" dirty="0">
                <a:solidFill>
                  <a:srgbClr val="FF0000"/>
                </a:solidFill>
                <a:latin typeface="ＭＳ Ｐゴシック" panose="020B0600070205080204" pitchFamily="50" charset="-128"/>
                <a:ea typeface="ＭＳ Ｐゴシック" panose="020B0600070205080204" pitchFamily="50" charset="-128"/>
              </a:rPr>
              <a:t>＊危険体験により、危険状態を五感で感じ</a:t>
            </a:r>
            <a:endParaRPr lang="en-US" altLang="ja-JP" b="1" dirty="0">
              <a:solidFill>
                <a:srgbClr val="FF0000"/>
              </a:solidFill>
              <a:latin typeface="ＭＳ Ｐゴシック" panose="020B0600070205080204" pitchFamily="50" charset="-128"/>
              <a:ea typeface="ＭＳ Ｐゴシック" panose="020B0600070205080204" pitchFamily="50" charset="-128"/>
            </a:endParaRPr>
          </a:p>
          <a:p>
            <a:pPr>
              <a:spcBef>
                <a:spcPct val="50000"/>
              </a:spcBef>
            </a:pPr>
            <a:r>
              <a:rPr lang="ja-JP" altLang="en-US" b="1" dirty="0">
                <a:solidFill>
                  <a:srgbClr val="FF0000"/>
                </a:solidFill>
                <a:latin typeface="ＭＳ Ｐゴシック" panose="020B0600070205080204" pitchFamily="50" charset="-128"/>
                <a:ea typeface="ＭＳ Ｐゴシック" panose="020B0600070205080204" pitchFamily="50" charset="-128"/>
              </a:rPr>
              <a:t>　無意識の危険回避行動につながるように</a:t>
            </a:r>
            <a:endParaRPr lang="en-US" altLang="ja-JP" b="1" dirty="0">
              <a:solidFill>
                <a:srgbClr val="FF0000"/>
              </a:solidFill>
              <a:latin typeface="ＭＳ Ｐゴシック" panose="020B0600070205080204" pitchFamily="50" charset="-128"/>
              <a:ea typeface="ＭＳ Ｐゴシック" panose="020B0600070205080204" pitchFamily="50" charset="-128"/>
            </a:endParaRPr>
          </a:p>
          <a:p>
            <a:pPr>
              <a:spcBef>
                <a:spcPct val="50000"/>
              </a:spcBef>
            </a:pPr>
            <a:r>
              <a:rPr lang="ja-JP" altLang="en-US" b="1" dirty="0">
                <a:solidFill>
                  <a:srgbClr val="FF0000"/>
                </a:solidFill>
                <a:latin typeface="ＭＳ Ｐゴシック" panose="020B0600070205080204" pitchFamily="50" charset="-128"/>
                <a:ea typeface="ＭＳ Ｐゴシック" panose="020B0600070205080204" pitchFamily="50" charset="-128"/>
              </a:rPr>
              <a:t>　プログラム（ｆ） 　を書き換える。　</a:t>
            </a:r>
          </a:p>
          <a:p>
            <a:pPr>
              <a:spcBef>
                <a:spcPct val="50000"/>
              </a:spcBef>
            </a:pPr>
            <a:r>
              <a:rPr lang="ja-JP" altLang="en-US" dirty="0">
                <a:solidFill>
                  <a:schemeClr val="accent2"/>
                </a:solidFill>
              </a:rPr>
              <a:t>　</a:t>
            </a:r>
            <a:r>
              <a:rPr lang="ja-JP" altLang="en-US" sz="2400" b="1" u="sng" dirty="0">
                <a:solidFill>
                  <a:srgbClr val="FF33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危険回避行動につながる</a:t>
            </a:r>
            <a:endParaRPr lang="en-US" altLang="ja-JP" sz="2400" b="1" u="sng" dirty="0">
              <a:solidFill>
                <a:srgbClr val="FF33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a:p>
            <a:pPr>
              <a:spcBef>
                <a:spcPct val="50000"/>
              </a:spcBef>
            </a:pPr>
            <a:r>
              <a:rPr lang="ja-JP" altLang="en-US" sz="2400" b="1" dirty="0">
                <a:solidFill>
                  <a:srgbClr val="FF33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r>
              <a:rPr lang="ja-JP" altLang="en-US" sz="2400" b="1" u="sng" dirty="0">
                <a:solidFill>
                  <a:srgbClr val="FF33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感性を磨く！</a:t>
            </a:r>
          </a:p>
        </p:txBody>
      </p:sp>
      <p:sp>
        <p:nvSpPr>
          <p:cNvPr id="8197" name="Text Box 19"/>
          <p:cNvSpPr txBox="1">
            <a:spLocks noChangeArrowheads="1"/>
          </p:cNvSpPr>
          <p:nvPr/>
        </p:nvSpPr>
        <p:spPr bwMode="auto">
          <a:xfrm>
            <a:off x="606528" y="5293130"/>
            <a:ext cx="8138277" cy="784830"/>
          </a:xfrm>
          <a:prstGeom prst="rect">
            <a:avLst/>
          </a:prstGeom>
          <a:noFill/>
          <a:ln w="9525">
            <a:noFill/>
            <a:miter lim="800000"/>
            <a:headEnd/>
            <a:tailEnd/>
          </a:ln>
        </p:spPr>
        <p:txBody>
          <a:bodyPr wrap="square">
            <a:spAutoFit/>
          </a:bodyPr>
          <a:lstStyle/>
          <a:p>
            <a:pPr>
              <a:spcBef>
                <a:spcPct val="50000"/>
              </a:spcBef>
            </a:pPr>
            <a:r>
              <a:rPr lang="ja-JP" altLang="en-US" b="1" dirty="0">
                <a:latin typeface="ＭＳ ゴシック" panose="020B0609070205080204" pitchFamily="49" charset="-128"/>
                <a:ea typeface="ＭＳ ゴシック" panose="020B0609070205080204" pitchFamily="49" charset="-128"/>
              </a:rPr>
              <a:t>　体験研修は項目も・場面も限られています</a:t>
            </a:r>
          </a:p>
          <a:p>
            <a:pPr>
              <a:spcBef>
                <a:spcPct val="50000"/>
              </a:spcBef>
            </a:pPr>
            <a:r>
              <a:rPr lang="ja-JP" altLang="en-US" b="1" dirty="0">
                <a:latin typeface="ＭＳ ゴシック" panose="020B0609070205080204" pitchFamily="49" charset="-128"/>
                <a:ea typeface="ＭＳ ゴシック" panose="020B0609070205080204" pitchFamily="49" charset="-128"/>
              </a:rPr>
              <a:t>　　　　　⇒　様々な危険に対応できるように感性を磨いてください。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500"/>
                                        <p:tgtEl>
                                          <p:spTgt spid="81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7"/>
                                        </p:tgtEl>
                                        <p:attrNameLst>
                                          <p:attrName>style.visibility</p:attrName>
                                        </p:attrNameLst>
                                      </p:cBhvr>
                                      <p:to>
                                        <p:strVal val="visible"/>
                                      </p:to>
                                    </p:set>
                                    <p:animEffect transition="in" filter="fade">
                                      <p:cBhvr>
                                        <p:cTn id="12"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19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625476" y="179388"/>
            <a:ext cx="8181067" cy="641350"/>
          </a:xfrm>
          <a:prstGeom prst="rect">
            <a:avLst/>
          </a:prstGeom>
          <a:noFill/>
          <a:ln w="9525">
            <a:noFill/>
            <a:miter lim="800000"/>
            <a:headEnd/>
            <a:tailEnd/>
          </a:ln>
        </p:spPr>
        <p:txBody>
          <a:bodyPr wrap="square">
            <a:spAutoFit/>
          </a:bodyPr>
          <a:lstStyle/>
          <a:p>
            <a:pPr>
              <a:spcBef>
                <a:spcPct val="50000"/>
              </a:spcBef>
            </a:pPr>
            <a:r>
              <a:rPr lang="ja-JP" altLang="en-US" sz="3600" b="0" dirty="0">
                <a:latin typeface="ＭＳ ゴシック" panose="020B0609070205080204" pitchFamily="49" charset="-128"/>
                <a:ea typeface="ＭＳ ゴシック" panose="020B0609070205080204" pitchFamily="49" charset="-128"/>
              </a:rPr>
              <a:t>安全（危険）と安心（不安）の関係</a:t>
            </a:r>
          </a:p>
        </p:txBody>
      </p:sp>
      <p:sp>
        <p:nvSpPr>
          <p:cNvPr id="9219" name="Line 3"/>
          <p:cNvSpPr>
            <a:spLocks noChangeShapeType="1"/>
          </p:cNvSpPr>
          <p:nvPr/>
        </p:nvSpPr>
        <p:spPr bwMode="auto">
          <a:xfrm>
            <a:off x="1257300" y="3486150"/>
            <a:ext cx="6505575" cy="0"/>
          </a:xfrm>
          <a:prstGeom prst="line">
            <a:avLst/>
          </a:prstGeom>
          <a:noFill/>
          <a:ln w="38100">
            <a:solidFill>
              <a:schemeClr val="tx1"/>
            </a:solidFill>
            <a:round/>
            <a:headEnd type="triangle" w="med" len="med"/>
            <a:tailEnd type="triangle" w="med" len="med"/>
          </a:ln>
        </p:spPr>
        <p:txBody>
          <a:bodyPr/>
          <a:lstStyle/>
          <a:p>
            <a:endParaRPr lang="ja-JP" altLang="en-US"/>
          </a:p>
        </p:txBody>
      </p:sp>
      <p:sp>
        <p:nvSpPr>
          <p:cNvPr id="9220" name="Line 4"/>
          <p:cNvSpPr>
            <a:spLocks noChangeShapeType="1"/>
          </p:cNvSpPr>
          <p:nvPr/>
        </p:nvSpPr>
        <p:spPr bwMode="auto">
          <a:xfrm>
            <a:off x="4391025" y="1371600"/>
            <a:ext cx="0" cy="4429125"/>
          </a:xfrm>
          <a:prstGeom prst="line">
            <a:avLst/>
          </a:prstGeom>
          <a:noFill/>
          <a:ln w="38100">
            <a:solidFill>
              <a:schemeClr val="tx1"/>
            </a:solidFill>
            <a:round/>
            <a:headEnd type="triangle" w="med" len="med"/>
            <a:tailEnd type="triangle" w="med" len="med"/>
          </a:ln>
        </p:spPr>
        <p:txBody>
          <a:bodyPr/>
          <a:lstStyle/>
          <a:p>
            <a:endParaRPr lang="ja-JP" altLang="en-US"/>
          </a:p>
        </p:txBody>
      </p:sp>
      <p:sp>
        <p:nvSpPr>
          <p:cNvPr id="9221" name="Text Box 5"/>
          <p:cNvSpPr txBox="1">
            <a:spLocks noChangeArrowheads="1"/>
          </p:cNvSpPr>
          <p:nvPr/>
        </p:nvSpPr>
        <p:spPr bwMode="auto">
          <a:xfrm>
            <a:off x="3524250" y="857250"/>
            <a:ext cx="1733550" cy="457200"/>
          </a:xfrm>
          <a:prstGeom prst="rect">
            <a:avLst/>
          </a:prstGeom>
          <a:noFill/>
          <a:ln w="9525">
            <a:noFill/>
            <a:miter lim="800000"/>
            <a:headEnd/>
            <a:tailEnd/>
          </a:ln>
        </p:spPr>
        <p:txBody>
          <a:bodyPr>
            <a:spAutoFit/>
          </a:bodyPr>
          <a:lstStyle/>
          <a:p>
            <a:pPr>
              <a:spcBef>
                <a:spcPct val="50000"/>
              </a:spcBef>
            </a:pPr>
            <a:r>
              <a:rPr lang="ja-JP" altLang="en-US" sz="2400" b="1" dirty="0">
                <a:latin typeface="Times New Roman" pitchFamily="18" charset="0"/>
              </a:rPr>
              <a:t>安全な環境</a:t>
            </a:r>
          </a:p>
        </p:txBody>
      </p:sp>
      <p:sp>
        <p:nvSpPr>
          <p:cNvPr id="9222" name="Text Box 6"/>
          <p:cNvSpPr txBox="1">
            <a:spLocks noChangeArrowheads="1"/>
          </p:cNvSpPr>
          <p:nvPr/>
        </p:nvSpPr>
        <p:spPr bwMode="auto">
          <a:xfrm>
            <a:off x="3570288" y="5780088"/>
            <a:ext cx="1733550" cy="457200"/>
          </a:xfrm>
          <a:prstGeom prst="rect">
            <a:avLst/>
          </a:prstGeom>
          <a:noFill/>
          <a:ln w="9525">
            <a:noFill/>
            <a:miter lim="800000"/>
            <a:headEnd/>
            <a:tailEnd/>
          </a:ln>
        </p:spPr>
        <p:txBody>
          <a:bodyPr>
            <a:spAutoFit/>
          </a:bodyPr>
          <a:lstStyle/>
          <a:p>
            <a:pPr>
              <a:spcBef>
                <a:spcPct val="50000"/>
              </a:spcBef>
            </a:pPr>
            <a:r>
              <a:rPr lang="ja-JP" altLang="en-US" sz="2400" b="1" dirty="0">
                <a:latin typeface="Times New Roman" pitchFamily="18" charset="0"/>
              </a:rPr>
              <a:t>危険な環境</a:t>
            </a:r>
          </a:p>
        </p:txBody>
      </p:sp>
      <p:sp>
        <p:nvSpPr>
          <p:cNvPr id="9223" name="Text Box 7"/>
          <p:cNvSpPr txBox="1">
            <a:spLocks noChangeArrowheads="1"/>
          </p:cNvSpPr>
          <p:nvPr/>
        </p:nvSpPr>
        <p:spPr bwMode="auto">
          <a:xfrm>
            <a:off x="7826375" y="3244850"/>
            <a:ext cx="857250" cy="457200"/>
          </a:xfrm>
          <a:prstGeom prst="rect">
            <a:avLst/>
          </a:prstGeom>
          <a:noFill/>
          <a:ln w="9525">
            <a:noFill/>
            <a:miter lim="800000"/>
            <a:headEnd/>
            <a:tailEnd/>
          </a:ln>
        </p:spPr>
        <p:txBody>
          <a:bodyPr>
            <a:spAutoFit/>
          </a:bodyPr>
          <a:lstStyle/>
          <a:p>
            <a:pPr>
              <a:spcBef>
                <a:spcPct val="50000"/>
              </a:spcBef>
            </a:pPr>
            <a:r>
              <a:rPr lang="ja-JP" altLang="en-US" sz="2400" b="1" dirty="0">
                <a:latin typeface="Times New Roman" pitchFamily="18" charset="0"/>
              </a:rPr>
              <a:t>安心</a:t>
            </a:r>
          </a:p>
        </p:txBody>
      </p:sp>
      <p:sp>
        <p:nvSpPr>
          <p:cNvPr id="9224" name="Text Box 8"/>
          <p:cNvSpPr txBox="1">
            <a:spLocks noChangeArrowheads="1"/>
          </p:cNvSpPr>
          <p:nvPr/>
        </p:nvSpPr>
        <p:spPr bwMode="auto">
          <a:xfrm>
            <a:off x="328613" y="3224213"/>
            <a:ext cx="857250" cy="457200"/>
          </a:xfrm>
          <a:prstGeom prst="rect">
            <a:avLst/>
          </a:prstGeom>
          <a:noFill/>
          <a:ln w="9525">
            <a:noFill/>
            <a:miter lim="800000"/>
            <a:headEnd/>
            <a:tailEnd/>
          </a:ln>
        </p:spPr>
        <p:txBody>
          <a:bodyPr>
            <a:spAutoFit/>
          </a:bodyPr>
          <a:lstStyle/>
          <a:p>
            <a:pPr>
              <a:spcBef>
                <a:spcPct val="50000"/>
              </a:spcBef>
            </a:pPr>
            <a:r>
              <a:rPr lang="ja-JP" altLang="en-US" sz="2400" b="1" dirty="0">
                <a:latin typeface="Times New Roman" pitchFamily="18" charset="0"/>
              </a:rPr>
              <a:t>不安</a:t>
            </a:r>
          </a:p>
        </p:txBody>
      </p:sp>
      <p:grpSp>
        <p:nvGrpSpPr>
          <p:cNvPr id="2" name="Group 9"/>
          <p:cNvGrpSpPr>
            <a:grpSpLocks/>
          </p:cNvGrpSpPr>
          <p:nvPr/>
        </p:nvGrpSpPr>
        <p:grpSpPr bwMode="auto">
          <a:xfrm>
            <a:off x="2379663" y="1485900"/>
            <a:ext cx="5275263" cy="3594100"/>
            <a:chOff x="1506" y="922"/>
            <a:chExt cx="3323" cy="2264"/>
          </a:xfrm>
        </p:grpSpPr>
        <p:sp>
          <p:nvSpPr>
            <p:cNvPr id="9250" name="Line 10"/>
            <p:cNvSpPr>
              <a:spLocks noChangeShapeType="1"/>
            </p:cNvSpPr>
            <p:nvPr/>
          </p:nvSpPr>
          <p:spPr bwMode="auto">
            <a:xfrm flipV="1">
              <a:off x="1506" y="1200"/>
              <a:ext cx="2514" cy="1986"/>
            </a:xfrm>
            <a:prstGeom prst="line">
              <a:avLst/>
            </a:prstGeom>
            <a:noFill/>
            <a:ln w="38100">
              <a:solidFill>
                <a:srgbClr val="FF6600"/>
              </a:solidFill>
              <a:round/>
              <a:headEnd/>
              <a:tailEnd/>
            </a:ln>
          </p:spPr>
          <p:txBody>
            <a:bodyPr/>
            <a:lstStyle/>
            <a:p>
              <a:endParaRPr lang="ja-JP" altLang="en-US"/>
            </a:p>
          </p:txBody>
        </p:sp>
        <p:sp>
          <p:nvSpPr>
            <p:cNvPr id="9251" name="Text Box 11"/>
            <p:cNvSpPr txBox="1">
              <a:spLocks noChangeArrowheads="1"/>
            </p:cNvSpPr>
            <p:nvPr/>
          </p:nvSpPr>
          <p:spPr bwMode="auto">
            <a:xfrm>
              <a:off x="3352" y="922"/>
              <a:ext cx="1477" cy="250"/>
            </a:xfrm>
            <a:prstGeom prst="rect">
              <a:avLst/>
            </a:prstGeom>
            <a:noFill/>
            <a:ln w="9525">
              <a:noFill/>
              <a:miter lim="800000"/>
              <a:headEnd/>
              <a:tailEnd/>
            </a:ln>
          </p:spPr>
          <p:txBody>
            <a:bodyPr wrap="square">
              <a:spAutoFit/>
            </a:bodyPr>
            <a:lstStyle/>
            <a:p>
              <a:pPr>
                <a:spcBef>
                  <a:spcPct val="50000"/>
                </a:spcBef>
              </a:pPr>
              <a:r>
                <a:rPr lang="ja-JP" altLang="en-US" sz="2000" b="0" dirty="0">
                  <a:solidFill>
                    <a:srgbClr val="00CC00"/>
                  </a:solidFill>
                  <a:latin typeface="Times New Roman" pitchFamily="18" charset="0"/>
                </a:rPr>
                <a:t>正しい認識ライン</a:t>
              </a:r>
            </a:p>
          </p:txBody>
        </p:sp>
      </p:grpSp>
      <p:sp>
        <p:nvSpPr>
          <p:cNvPr id="191503" name="Line 15"/>
          <p:cNvSpPr>
            <a:spLocks noChangeShapeType="1"/>
          </p:cNvSpPr>
          <p:nvPr/>
        </p:nvSpPr>
        <p:spPr bwMode="auto">
          <a:xfrm flipV="1">
            <a:off x="2365375" y="1881188"/>
            <a:ext cx="4068763" cy="3219450"/>
          </a:xfrm>
          <a:prstGeom prst="line">
            <a:avLst/>
          </a:prstGeom>
          <a:noFill/>
          <a:ln w="38100">
            <a:solidFill>
              <a:srgbClr val="008000"/>
            </a:solidFill>
            <a:round/>
            <a:headEnd/>
            <a:tailEnd/>
          </a:ln>
        </p:spPr>
        <p:txBody>
          <a:bodyPr/>
          <a:lstStyle/>
          <a:p>
            <a:endParaRPr lang="ja-JP" altLang="en-US"/>
          </a:p>
        </p:txBody>
      </p:sp>
      <p:sp>
        <p:nvSpPr>
          <p:cNvPr id="191507" name="Line 19"/>
          <p:cNvSpPr>
            <a:spLocks noChangeShapeType="1"/>
          </p:cNvSpPr>
          <p:nvPr/>
        </p:nvSpPr>
        <p:spPr bwMode="auto">
          <a:xfrm flipV="1">
            <a:off x="4197350" y="1920875"/>
            <a:ext cx="3990975" cy="3152775"/>
          </a:xfrm>
          <a:prstGeom prst="line">
            <a:avLst/>
          </a:prstGeom>
          <a:noFill/>
          <a:ln w="38100">
            <a:solidFill>
              <a:srgbClr val="FF0000"/>
            </a:solidFill>
            <a:round/>
            <a:headEnd/>
            <a:tailEnd/>
          </a:ln>
        </p:spPr>
        <p:txBody>
          <a:bodyPr/>
          <a:lstStyle/>
          <a:p>
            <a:endParaRPr lang="ja-JP" altLang="en-US"/>
          </a:p>
        </p:txBody>
      </p:sp>
      <p:grpSp>
        <p:nvGrpSpPr>
          <p:cNvPr id="3" name="Group 20"/>
          <p:cNvGrpSpPr>
            <a:grpSpLocks/>
          </p:cNvGrpSpPr>
          <p:nvPr/>
        </p:nvGrpSpPr>
        <p:grpSpPr bwMode="auto">
          <a:xfrm>
            <a:off x="3152775" y="4257675"/>
            <a:ext cx="1800225" cy="366713"/>
            <a:chOff x="1986" y="2682"/>
            <a:chExt cx="1134" cy="231"/>
          </a:xfrm>
        </p:grpSpPr>
        <p:sp>
          <p:nvSpPr>
            <p:cNvPr id="9248" name="Line 21"/>
            <p:cNvSpPr>
              <a:spLocks noChangeShapeType="1"/>
            </p:cNvSpPr>
            <p:nvPr/>
          </p:nvSpPr>
          <p:spPr bwMode="auto">
            <a:xfrm>
              <a:off x="2778" y="2814"/>
              <a:ext cx="342" cy="0"/>
            </a:xfrm>
            <a:prstGeom prst="line">
              <a:avLst/>
            </a:prstGeom>
            <a:noFill/>
            <a:ln w="38100">
              <a:solidFill>
                <a:srgbClr val="FF0000"/>
              </a:solidFill>
              <a:prstDash val="sysDot"/>
              <a:round/>
              <a:headEnd/>
              <a:tailEnd type="triangle" w="med" len="med"/>
            </a:ln>
          </p:spPr>
          <p:txBody>
            <a:bodyPr/>
            <a:lstStyle/>
            <a:p>
              <a:endParaRPr lang="ja-JP" altLang="en-US"/>
            </a:p>
          </p:txBody>
        </p:sp>
        <p:sp>
          <p:nvSpPr>
            <p:cNvPr id="9249" name="Text Box 22"/>
            <p:cNvSpPr txBox="1">
              <a:spLocks noChangeArrowheads="1"/>
            </p:cNvSpPr>
            <p:nvPr/>
          </p:nvSpPr>
          <p:spPr bwMode="auto">
            <a:xfrm>
              <a:off x="1986" y="2682"/>
              <a:ext cx="864" cy="231"/>
            </a:xfrm>
            <a:prstGeom prst="rect">
              <a:avLst/>
            </a:prstGeom>
            <a:noFill/>
            <a:ln w="9525">
              <a:noFill/>
              <a:miter lim="800000"/>
              <a:headEnd/>
              <a:tailEnd/>
            </a:ln>
          </p:spPr>
          <p:txBody>
            <a:bodyPr>
              <a:spAutoFit/>
            </a:bodyPr>
            <a:lstStyle/>
            <a:p>
              <a:pPr>
                <a:spcBef>
                  <a:spcPct val="50000"/>
                </a:spcBef>
              </a:pPr>
              <a:r>
                <a:rPr lang="ja-JP" altLang="en-US" b="0">
                  <a:solidFill>
                    <a:srgbClr val="FF3300"/>
                  </a:solidFill>
                  <a:latin typeface="Times New Roman" pitchFamily="18" charset="0"/>
                </a:rPr>
                <a:t>危険な状況</a:t>
              </a:r>
            </a:p>
          </p:txBody>
        </p:sp>
      </p:grpSp>
      <p:grpSp>
        <p:nvGrpSpPr>
          <p:cNvPr id="4" name="Group 23"/>
          <p:cNvGrpSpPr>
            <a:grpSpLocks/>
          </p:cNvGrpSpPr>
          <p:nvPr/>
        </p:nvGrpSpPr>
        <p:grpSpPr bwMode="auto">
          <a:xfrm>
            <a:off x="4791075" y="3095625"/>
            <a:ext cx="676275" cy="1352550"/>
            <a:chOff x="3018" y="1950"/>
            <a:chExt cx="426" cy="852"/>
          </a:xfrm>
        </p:grpSpPr>
        <p:sp>
          <p:nvSpPr>
            <p:cNvPr id="9246" name="Line 24"/>
            <p:cNvSpPr>
              <a:spLocks noChangeShapeType="1"/>
            </p:cNvSpPr>
            <p:nvPr/>
          </p:nvSpPr>
          <p:spPr bwMode="auto">
            <a:xfrm flipV="1">
              <a:off x="3120" y="2214"/>
              <a:ext cx="0" cy="588"/>
            </a:xfrm>
            <a:prstGeom prst="line">
              <a:avLst/>
            </a:prstGeom>
            <a:noFill/>
            <a:ln w="38100">
              <a:solidFill>
                <a:srgbClr val="FF0000"/>
              </a:solidFill>
              <a:prstDash val="sysDot"/>
              <a:round/>
              <a:headEnd/>
              <a:tailEnd type="triangle" w="med" len="med"/>
            </a:ln>
          </p:spPr>
          <p:txBody>
            <a:bodyPr/>
            <a:lstStyle/>
            <a:p>
              <a:endParaRPr lang="ja-JP" altLang="en-US"/>
            </a:p>
          </p:txBody>
        </p:sp>
        <p:sp>
          <p:nvSpPr>
            <p:cNvPr id="9247" name="Text Box 25"/>
            <p:cNvSpPr txBox="1">
              <a:spLocks noChangeArrowheads="1"/>
            </p:cNvSpPr>
            <p:nvPr/>
          </p:nvSpPr>
          <p:spPr bwMode="auto">
            <a:xfrm>
              <a:off x="3018" y="1950"/>
              <a:ext cx="426" cy="231"/>
            </a:xfrm>
            <a:prstGeom prst="rect">
              <a:avLst/>
            </a:prstGeom>
            <a:noFill/>
            <a:ln w="9525">
              <a:noFill/>
              <a:miter lim="800000"/>
              <a:headEnd/>
              <a:tailEnd/>
            </a:ln>
          </p:spPr>
          <p:txBody>
            <a:bodyPr>
              <a:spAutoFit/>
            </a:bodyPr>
            <a:lstStyle/>
            <a:p>
              <a:pPr>
                <a:spcBef>
                  <a:spcPct val="50000"/>
                </a:spcBef>
              </a:pPr>
              <a:r>
                <a:rPr lang="ja-JP" altLang="en-US" b="0">
                  <a:solidFill>
                    <a:srgbClr val="FF3300"/>
                  </a:solidFill>
                  <a:latin typeface="Times New Roman" pitchFamily="18" charset="0"/>
                </a:rPr>
                <a:t>安心</a:t>
              </a:r>
            </a:p>
          </p:txBody>
        </p:sp>
      </p:grpSp>
      <p:sp>
        <p:nvSpPr>
          <p:cNvPr id="191514" name="Text Box 26"/>
          <p:cNvSpPr txBox="1">
            <a:spLocks noChangeArrowheads="1"/>
          </p:cNvSpPr>
          <p:nvPr/>
        </p:nvSpPr>
        <p:spPr bwMode="auto">
          <a:xfrm>
            <a:off x="5639675" y="4050674"/>
            <a:ext cx="3337150" cy="2123658"/>
          </a:xfrm>
          <a:prstGeom prst="rect">
            <a:avLst/>
          </a:prstGeom>
          <a:noFill/>
          <a:ln w="9525">
            <a:noFill/>
            <a:miter lim="800000"/>
            <a:headEnd/>
            <a:tailEnd/>
          </a:ln>
        </p:spPr>
        <p:txBody>
          <a:bodyPr wrap="square">
            <a:spAutoFit/>
          </a:bodyPr>
          <a:lstStyle/>
          <a:p>
            <a:pPr>
              <a:spcBef>
                <a:spcPct val="50000"/>
              </a:spcBef>
            </a:pPr>
            <a:r>
              <a:rPr lang="ja-JP" altLang="en-US" sz="2400" b="1" dirty="0">
                <a:solidFill>
                  <a:schemeClr val="accent2"/>
                </a:solidFill>
                <a:latin typeface="Times New Roman" pitchFamily="18" charset="0"/>
              </a:rPr>
              <a:t>慣れや慢心により</a:t>
            </a:r>
            <a:endParaRPr lang="en-US" altLang="ja-JP" sz="2400" b="1" dirty="0">
              <a:solidFill>
                <a:schemeClr val="accent2"/>
              </a:solidFill>
              <a:latin typeface="Times New Roman" pitchFamily="18" charset="0"/>
            </a:endParaRPr>
          </a:p>
          <a:p>
            <a:pPr>
              <a:spcBef>
                <a:spcPct val="50000"/>
              </a:spcBef>
            </a:pPr>
            <a:r>
              <a:rPr lang="ja-JP" altLang="en-US" sz="2400" b="1" dirty="0">
                <a:solidFill>
                  <a:schemeClr val="accent2"/>
                </a:solidFill>
                <a:latin typeface="Times New Roman" pitchFamily="18" charset="0"/>
              </a:rPr>
              <a:t>正しいリスク認識が</a:t>
            </a:r>
            <a:endParaRPr lang="en-US" altLang="ja-JP" sz="2400" b="1" dirty="0">
              <a:solidFill>
                <a:schemeClr val="accent2"/>
              </a:solidFill>
              <a:latin typeface="Times New Roman" pitchFamily="18" charset="0"/>
            </a:endParaRPr>
          </a:p>
          <a:p>
            <a:pPr>
              <a:spcBef>
                <a:spcPct val="50000"/>
              </a:spcBef>
            </a:pPr>
            <a:r>
              <a:rPr lang="ja-JP" altLang="en-US" sz="2400" b="1" dirty="0">
                <a:solidFill>
                  <a:schemeClr val="accent2"/>
                </a:solidFill>
                <a:latin typeface="Times New Roman" pitchFamily="18" charset="0"/>
              </a:rPr>
              <a:t>安心サイドにシフト</a:t>
            </a:r>
            <a:endParaRPr lang="en-US" altLang="ja-JP" sz="2400" b="1" dirty="0">
              <a:solidFill>
                <a:schemeClr val="accent2"/>
              </a:solidFill>
              <a:latin typeface="Times New Roman" pitchFamily="18" charset="0"/>
            </a:endParaRPr>
          </a:p>
          <a:p>
            <a:pPr>
              <a:spcBef>
                <a:spcPct val="50000"/>
              </a:spcBef>
            </a:pPr>
            <a:r>
              <a:rPr lang="ja-JP" altLang="en-US" sz="2400" b="1" dirty="0">
                <a:solidFill>
                  <a:schemeClr val="accent2"/>
                </a:solidFill>
                <a:latin typeface="Times New Roman" pitchFamily="18" charset="0"/>
              </a:rPr>
              <a:t>する</a:t>
            </a:r>
          </a:p>
        </p:txBody>
      </p:sp>
      <p:sp>
        <p:nvSpPr>
          <p:cNvPr id="191515" name="AutoShape 27"/>
          <p:cNvSpPr>
            <a:spLocks noChangeArrowheads="1"/>
          </p:cNvSpPr>
          <p:nvPr/>
        </p:nvSpPr>
        <p:spPr bwMode="auto">
          <a:xfrm>
            <a:off x="4524375" y="3706020"/>
            <a:ext cx="1013455" cy="304800"/>
          </a:xfrm>
          <a:prstGeom prst="rightArrow">
            <a:avLst>
              <a:gd name="adj1" fmla="val 50000"/>
              <a:gd name="adj2" fmla="val 71875"/>
            </a:avLst>
          </a:prstGeom>
          <a:solidFill>
            <a:srgbClr val="FF0000"/>
          </a:solidFill>
          <a:ln w="9525">
            <a:solidFill>
              <a:schemeClr val="tx1"/>
            </a:solidFill>
            <a:miter lim="800000"/>
            <a:headEnd/>
            <a:tailEnd/>
          </a:ln>
        </p:spPr>
        <p:txBody>
          <a:bodyPr wrap="none" anchor="ctr"/>
          <a:lstStyle/>
          <a:p>
            <a:endParaRPr lang="ja-JP" altLang="en-US"/>
          </a:p>
        </p:txBody>
      </p:sp>
      <p:sp>
        <p:nvSpPr>
          <p:cNvPr id="191517" name="Text Box 29"/>
          <p:cNvSpPr txBox="1">
            <a:spLocks noChangeArrowheads="1"/>
          </p:cNvSpPr>
          <p:nvPr/>
        </p:nvSpPr>
        <p:spPr bwMode="auto">
          <a:xfrm>
            <a:off x="637708" y="1325544"/>
            <a:ext cx="3483442" cy="1569660"/>
          </a:xfrm>
          <a:prstGeom prst="rect">
            <a:avLst/>
          </a:prstGeom>
          <a:noFill/>
          <a:ln w="9525">
            <a:noFill/>
            <a:miter lim="800000"/>
            <a:headEnd/>
            <a:tailEnd/>
          </a:ln>
        </p:spPr>
        <p:txBody>
          <a:bodyPr wrap="square">
            <a:spAutoFit/>
          </a:bodyPr>
          <a:lstStyle/>
          <a:p>
            <a:pPr>
              <a:spcBef>
                <a:spcPct val="50000"/>
              </a:spcBef>
            </a:pPr>
            <a:r>
              <a:rPr lang="ja-JP" altLang="en-US" sz="2400" b="1" dirty="0">
                <a:solidFill>
                  <a:srgbClr val="FF3300"/>
                </a:solidFill>
                <a:latin typeface="Times New Roman" pitchFamily="18" charset="0"/>
              </a:rPr>
              <a:t>「危険体感」で</a:t>
            </a:r>
          </a:p>
          <a:p>
            <a:pPr>
              <a:spcBef>
                <a:spcPct val="50000"/>
              </a:spcBef>
            </a:pPr>
            <a:r>
              <a:rPr lang="ja-JP" altLang="en-US" sz="2400" b="1" dirty="0">
                <a:solidFill>
                  <a:srgbClr val="FF3300"/>
                </a:solidFill>
                <a:latin typeface="Times New Roman" pitchFamily="18" charset="0"/>
              </a:rPr>
              <a:t>　</a:t>
            </a:r>
            <a:r>
              <a:rPr lang="ja-JP" altLang="en-US" sz="2400" b="1" u="sng" dirty="0">
                <a:solidFill>
                  <a:srgbClr val="0033CC"/>
                </a:solidFill>
                <a:latin typeface="Times New Roman" pitchFamily="18" charset="0"/>
              </a:rPr>
              <a:t>危険を危険である</a:t>
            </a:r>
          </a:p>
          <a:p>
            <a:pPr>
              <a:spcBef>
                <a:spcPct val="50000"/>
              </a:spcBef>
            </a:pPr>
            <a:r>
              <a:rPr lang="ja-JP" altLang="en-US" sz="2400" b="1" dirty="0">
                <a:solidFill>
                  <a:srgbClr val="FF3300"/>
                </a:solidFill>
                <a:latin typeface="Times New Roman" pitchFamily="18" charset="0"/>
              </a:rPr>
              <a:t>正しい認識を再セット</a:t>
            </a:r>
          </a:p>
        </p:txBody>
      </p:sp>
      <p:grpSp>
        <p:nvGrpSpPr>
          <p:cNvPr id="5" name="Group 33"/>
          <p:cNvGrpSpPr>
            <a:grpSpLocks/>
          </p:cNvGrpSpPr>
          <p:nvPr/>
        </p:nvGrpSpPr>
        <p:grpSpPr bwMode="auto">
          <a:xfrm>
            <a:off x="4400783" y="1937544"/>
            <a:ext cx="2205038" cy="1536700"/>
            <a:chOff x="2772" y="1222"/>
            <a:chExt cx="1389" cy="968"/>
          </a:xfrm>
        </p:grpSpPr>
        <p:grpSp>
          <p:nvGrpSpPr>
            <p:cNvPr id="9241" name="Group 12"/>
            <p:cNvGrpSpPr>
              <a:grpSpLocks/>
            </p:cNvGrpSpPr>
            <p:nvPr/>
          </p:nvGrpSpPr>
          <p:grpSpPr bwMode="auto">
            <a:xfrm>
              <a:off x="2772" y="1446"/>
              <a:ext cx="948" cy="744"/>
              <a:chOff x="2772" y="1446"/>
              <a:chExt cx="948" cy="744"/>
            </a:xfrm>
          </p:grpSpPr>
          <p:sp>
            <p:nvSpPr>
              <p:cNvPr id="9244" name="Line 13"/>
              <p:cNvSpPr>
                <a:spLocks noChangeShapeType="1"/>
              </p:cNvSpPr>
              <p:nvPr/>
            </p:nvSpPr>
            <p:spPr bwMode="auto">
              <a:xfrm>
                <a:off x="2772" y="1446"/>
                <a:ext cx="948" cy="0"/>
              </a:xfrm>
              <a:prstGeom prst="line">
                <a:avLst/>
              </a:prstGeom>
              <a:noFill/>
              <a:ln w="38100">
                <a:solidFill>
                  <a:srgbClr val="008000"/>
                </a:solidFill>
                <a:prstDash val="sysDot"/>
                <a:round/>
                <a:headEnd/>
                <a:tailEnd type="triangle" w="med" len="med"/>
              </a:ln>
            </p:spPr>
            <p:txBody>
              <a:bodyPr/>
              <a:lstStyle/>
              <a:p>
                <a:endParaRPr lang="ja-JP" altLang="en-US"/>
              </a:p>
            </p:txBody>
          </p:sp>
          <p:sp>
            <p:nvSpPr>
              <p:cNvPr id="9245" name="Line 14"/>
              <p:cNvSpPr>
                <a:spLocks noChangeShapeType="1"/>
              </p:cNvSpPr>
              <p:nvPr/>
            </p:nvSpPr>
            <p:spPr bwMode="auto">
              <a:xfrm>
                <a:off x="3714" y="1458"/>
                <a:ext cx="0" cy="732"/>
              </a:xfrm>
              <a:prstGeom prst="line">
                <a:avLst/>
              </a:prstGeom>
              <a:noFill/>
              <a:ln w="38100">
                <a:solidFill>
                  <a:srgbClr val="008000"/>
                </a:solidFill>
                <a:prstDash val="sysDot"/>
                <a:round/>
                <a:headEnd/>
                <a:tailEnd type="triangle" w="med" len="med"/>
              </a:ln>
            </p:spPr>
            <p:txBody>
              <a:bodyPr/>
              <a:lstStyle/>
              <a:p>
                <a:endParaRPr lang="ja-JP" altLang="en-US"/>
              </a:p>
            </p:txBody>
          </p:sp>
        </p:grpSp>
        <p:sp>
          <p:nvSpPr>
            <p:cNvPr id="9242" name="Text Box 31"/>
            <p:cNvSpPr txBox="1">
              <a:spLocks noChangeArrowheads="1"/>
            </p:cNvSpPr>
            <p:nvPr/>
          </p:nvSpPr>
          <p:spPr bwMode="auto">
            <a:xfrm>
              <a:off x="2908" y="1222"/>
              <a:ext cx="443" cy="231"/>
            </a:xfrm>
            <a:prstGeom prst="rect">
              <a:avLst/>
            </a:prstGeom>
            <a:noFill/>
            <a:ln w="9525">
              <a:noFill/>
              <a:miter lim="800000"/>
              <a:headEnd/>
              <a:tailEnd/>
            </a:ln>
          </p:spPr>
          <p:txBody>
            <a:bodyPr>
              <a:spAutoFit/>
            </a:bodyPr>
            <a:lstStyle/>
            <a:p>
              <a:pPr>
                <a:spcBef>
                  <a:spcPct val="50000"/>
                </a:spcBef>
              </a:pPr>
              <a:r>
                <a:rPr lang="ja-JP" altLang="en-US">
                  <a:solidFill>
                    <a:srgbClr val="0033CC"/>
                  </a:solidFill>
                </a:rPr>
                <a:t>安全</a:t>
              </a:r>
            </a:p>
          </p:txBody>
        </p:sp>
        <p:sp>
          <p:nvSpPr>
            <p:cNvPr id="9243" name="Text Box 32"/>
            <p:cNvSpPr txBox="1">
              <a:spLocks noChangeArrowheads="1"/>
            </p:cNvSpPr>
            <p:nvPr/>
          </p:nvSpPr>
          <p:spPr bwMode="auto">
            <a:xfrm>
              <a:off x="3718" y="1667"/>
              <a:ext cx="443" cy="231"/>
            </a:xfrm>
            <a:prstGeom prst="rect">
              <a:avLst/>
            </a:prstGeom>
            <a:noFill/>
            <a:ln w="9525">
              <a:noFill/>
              <a:miter lim="800000"/>
              <a:headEnd/>
              <a:tailEnd/>
            </a:ln>
          </p:spPr>
          <p:txBody>
            <a:bodyPr>
              <a:spAutoFit/>
            </a:bodyPr>
            <a:lstStyle/>
            <a:p>
              <a:pPr>
                <a:spcBef>
                  <a:spcPct val="50000"/>
                </a:spcBef>
              </a:pPr>
              <a:r>
                <a:rPr lang="ja-JP" altLang="en-US">
                  <a:solidFill>
                    <a:srgbClr val="0033CC"/>
                  </a:solidFill>
                </a:rPr>
                <a:t>安心</a:t>
              </a:r>
            </a:p>
          </p:txBody>
        </p:sp>
      </p:grpSp>
      <p:grpSp>
        <p:nvGrpSpPr>
          <p:cNvPr id="7" name="Group 42"/>
          <p:cNvGrpSpPr>
            <a:grpSpLocks/>
          </p:cNvGrpSpPr>
          <p:nvPr/>
        </p:nvGrpSpPr>
        <p:grpSpPr bwMode="auto">
          <a:xfrm>
            <a:off x="2212975" y="3524250"/>
            <a:ext cx="2146300" cy="1570038"/>
            <a:chOff x="1394" y="2220"/>
            <a:chExt cx="1352" cy="989"/>
          </a:xfrm>
        </p:grpSpPr>
        <p:sp>
          <p:nvSpPr>
            <p:cNvPr id="9237" name="Line 17"/>
            <p:cNvSpPr>
              <a:spLocks noChangeShapeType="1"/>
            </p:cNvSpPr>
            <p:nvPr/>
          </p:nvSpPr>
          <p:spPr bwMode="auto">
            <a:xfrm flipH="1">
              <a:off x="1840" y="2954"/>
              <a:ext cx="906" cy="0"/>
            </a:xfrm>
            <a:prstGeom prst="line">
              <a:avLst/>
            </a:prstGeom>
            <a:noFill/>
            <a:ln w="38100">
              <a:solidFill>
                <a:srgbClr val="008000"/>
              </a:solidFill>
              <a:prstDash val="sysDot"/>
              <a:round/>
              <a:headEnd/>
              <a:tailEnd type="triangle" w="med" len="med"/>
            </a:ln>
          </p:spPr>
          <p:txBody>
            <a:bodyPr/>
            <a:lstStyle/>
            <a:p>
              <a:endParaRPr lang="ja-JP" altLang="en-US"/>
            </a:p>
          </p:txBody>
        </p:sp>
        <p:sp>
          <p:nvSpPr>
            <p:cNvPr id="9238" name="Line 18"/>
            <p:cNvSpPr>
              <a:spLocks noChangeShapeType="1"/>
            </p:cNvSpPr>
            <p:nvPr/>
          </p:nvSpPr>
          <p:spPr bwMode="auto">
            <a:xfrm flipV="1">
              <a:off x="1868" y="2220"/>
              <a:ext cx="0" cy="661"/>
            </a:xfrm>
            <a:prstGeom prst="line">
              <a:avLst/>
            </a:prstGeom>
            <a:noFill/>
            <a:ln w="38100">
              <a:solidFill>
                <a:srgbClr val="008000"/>
              </a:solidFill>
              <a:prstDash val="sysDot"/>
              <a:round/>
              <a:headEnd/>
              <a:tailEnd type="triangle" w="med" len="med"/>
            </a:ln>
          </p:spPr>
          <p:txBody>
            <a:bodyPr/>
            <a:lstStyle/>
            <a:p>
              <a:endParaRPr lang="ja-JP" altLang="en-US"/>
            </a:p>
          </p:txBody>
        </p:sp>
        <p:sp>
          <p:nvSpPr>
            <p:cNvPr id="9239" name="Text Box 40"/>
            <p:cNvSpPr txBox="1">
              <a:spLocks noChangeArrowheads="1"/>
            </p:cNvSpPr>
            <p:nvPr/>
          </p:nvSpPr>
          <p:spPr bwMode="auto">
            <a:xfrm>
              <a:off x="1967" y="2978"/>
              <a:ext cx="428" cy="231"/>
            </a:xfrm>
            <a:prstGeom prst="rect">
              <a:avLst/>
            </a:prstGeom>
            <a:noFill/>
            <a:ln w="9525">
              <a:noFill/>
              <a:miter lim="800000"/>
              <a:headEnd/>
              <a:tailEnd/>
            </a:ln>
          </p:spPr>
          <p:txBody>
            <a:bodyPr>
              <a:spAutoFit/>
            </a:bodyPr>
            <a:lstStyle/>
            <a:p>
              <a:pPr>
                <a:spcBef>
                  <a:spcPct val="50000"/>
                </a:spcBef>
              </a:pPr>
              <a:r>
                <a:rPr lang="ja-JP" altLang="en-US">
                  <a:solidFill>
                    <a:srgbClr val="0033CC"/>
                  </a:solidFill>
                </a:rPr>
                <a:t>危険</a:t>
              </a:r>
            </a:p>
          </p:txBody>
        </p:sp>
        <p:sp>
          <p:nvSpPr>
            <p:cNvPr id="9240" name="Text Box 41"/>
            <p:cNvSpPr txBox="1">
              <a:spLocks noChangeArrowheads="1"/>
            </p:cNvSpPr>
            <p:nvPr/>
          </p:nvSpPr>
          <p:spPr bwMode="auto">
            <a:xfrm>
              <a:off x="1394" y="2327"/>
              <a:ext cx="428" cy="231"/>
            </a:xfrm>
            <a:prstGeom prst="rect">
              <a:avLst/>
            </a:prstGeom>
            <a:noFill/>
            <a:ln w="9525">
              <a:noFill/>
              <a:miter lim="800000"/>
              <a:headEnd/>
              <a:tailEnd/>
            </a:ln>
          </p:spPr>
          <p:txBody>
            <a:bodyPr>
              <a:spAutoFit/>
            </a:bodyPr>
            <a:lstStyle/>
            <a:p>
              <a:pPr>
                <a:spcBef>
                  <a:spcPct val="50000"/>
                </a:spcBef>
              </a:pPr>
              <a:r>
                <a:rPr lang="ja-JP" altLang="en-US">
                  <a:solidFill>
                    <a:srgbClr val="0033CC"/>
                  </a:solidFill>
                </a:rPr>
                <a:t>不安</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3" presetClass="path" presetSubtype="0" accel="50000" decel="50000" fill="hold" grpId="0" nodeType="clickEffect">
                                  <p:stCondLst>
                                    <p:cond delay="0"/>
                                  </p:stCondLst>
                                  <p:childTnLst>
                                    <p:animMotion origin="layout" path="M -0.00052 -0.00162 L 0.19843 -0.00162 " pathEditMode="fixed" rAng="0" ptsTypes="AA">
                                      <p:cBhvr>
                                        <p:cTn id="21" dur="2000" fill="hold"/>
                                        <p:tgtEl>
                                          <p:spTgt spid="191503"/>
                                        </p:tgtEl>
                                        <p:attrNameLst>
                                          <p:attrName>ppt_x</p:attrName>
                                          <p:attrName>ppt_y</p:attrName>
                                        </p:attrNameLst>
                                      </p:cBhvr>
                                      <p:rCtr x="99" y="0"/>
                                    </p:animMotion>
                                  </p:child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0"/>
                                          </p:stCondLst>
                                        </p:cTn>
                                        <p:tgtEl>
                                          <p:spTgt spid="19150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dissolv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dissolv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3" presetClass="entr" presetSubtype="16" fill="hold" grpId="0" nodeType="clickEffect">
                                  <p:stCondLst>
                                    <p:cond delay="0"/>
                                  </p:stCondLst>
                                  <p:childTnLst>
                                    <p:set>
                                      <p:cBhvr>
                                        <p:cTn id="38" dur="1" fill="hold">
                                          <p:stCondLst>
                                            <p:cond delay="0"/>
                                          </p:stCondLst>
                                        </p:cTn>
                                        <p:tgtEl>
                                          <p:spTgt spid="191515"/>
                                        </p:tgtEl>
                                        <p:attrNameLst>
                                          <p:attrName>style.visibility</p:attrName>
                                        </p:attrNameLst>
                                      </p:cBhvr>
                                      <p:to>
                                        <p:strVal val="visible"/>
                                      </p:to>
                                    </p:set>
                                    <p:animEffect transition="in" filter="plus(in)">
                                      <p:cBhvr>
                                        <p:cTn id="39" dur="500"/>
                                        <p:tgtEl>
                                          <p:spTgt spid="191515"/>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191514"/>
                                        </p:tgtEl>
                                        <p:attrNameLst>
                                          <p:attrName>style.visibility</p:attrName>
                                        </p:attrNameLst>
                                      </p:cBhvr>
                                      <p:to>
                                        <p:strVal val="visible"/>
                                      </p:to>
                                    </p:set>
                                    <p:animEffect transition="in" filter="checkerboard(across)">
                                      <p:cBhvr>
                                        <p:cTn id="44" dur="500"/>
                                        <p:tgtEl>
                                          <p:spTgt spid="191514"/>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191517"/>
                                        </p:tgtEl>
                                        <p:attrNameLst>
                                          <p:attrName>style.visibility</p:attrName>
                                        </p:attrNameLst>
                                      </p:cBhvr>
                                      <p:to>
                                        <p:strVal val="visible"/>
                                      </p:to>
                                    </p:set>
                                    <p:animEffect transition="in" filter="checkerboard(across)">
                                      <p:cBhvr>
                                        <p:cTn id="49" dur="500"/>
                                        <p:tgtEl>
                                          <p:spTgt spid="191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03" grpId="0" animBg="1"/>
      <p:bldP spid="191507" grpId="0" animBg="1"/>
      <p:bldP spid="191514" grpId="0"/>
      <p:bldP spid="191515" grpId="0" animBg="1"/>
      <p:bldP spid="191517" grpId="0"/>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一般文書" ma:contentTypeID="0x010100EDD0ECE172EDB142B5548E7F6B1A64E7008657EA43D1EC834D90D7DCC85E1B576F" ma:contentTypeVersion="3618" ma:contentTypeDescription="新しいドキュメントを作成します。" ma:contentTypeScope="" ma:versionID="78f4d3cef80f52747aa09f91975a68db">
  <xsd:schema xmlns:xsd="http://www.w3.org/2001/XMLSchema" xmlns:xs="http://www.w3.org/2001/XMLSchema" xmlns:p="http://schemas.microsoft.com/office/2006/metadata/properties" xmlns:ns2="f4305845-414b-41b5-b2ce-b7f15427f7dd" xmlns:ns3="7a42e579-7687-4896-aa62-97aec13cddea" xmlns:ns4="4374a403-08e6-48ab-ae8c-c59a822c0832" targetNamespace="http://schemas.microsoft.com/office/2006/metadata/properties" ma:root="true" ma:fieldsID="e973eb9c600061b87f2c3d2d5b173835" ns2:_="" ns3:_="" ns4:_="">
    <xsd:import namespace="f4305845-414b-41b5-b2ce-b7f15427f7dd"/>
    <xsd:import namespace="7a42e579-7687-4896-aa62-97aec13cddea"/>
    <xsd:import namespace="4374a403-08e6-48ab-ae8c-c59a822c0832"/>
    <xsd:element name="properties">
      <xsd:complexType>
        <xsd:sequence>
          <xsd:element name="documentManagement">
            <xsd:complexType>
              <xsd:all>
                <xsd:element ref="ns2:Archiveable" minOccurs="0"/>
                <xsd:element ref="ns2:AutoArchive" minOccurs="0"/>
                <xsd:element ref="ns2:RetentionDate" minOccurs="0"/>
                <xsd:element ref="ns2:DocumentLanguage" minOccurs="0"/>
                <xsd:element ref="ns2:CustomAttrString01" minOccurs="0"/>
                <xsd:element ref="ns2:CustomAttrString02" minOccurs="0"/>
                <xsd:element ref="ns2:CustomAttrString03" minOccurs="0"/>
                <xsd:element ref="ns2:CustomAttrString04" minOccurs="0"/>
                <xsd:element ref="ns2:CustomAttrString05" minOccurs="0"/>
                <xsd:element ref="ns2:CustomAttrString06" minOccurs="0"/>
                <xsd:element ref="ns2:CustomAttrString07" minOccurs="0"/>
                <xsd:element ref="ns2:CustomAttrString08" minOccurs="0"/>
                <xsd:element ref="ns2:CustomAttrString09" minOccurs="0"/>
                <xsd:element ref="ns2:CustomAttrString10" minOccurs="0"/>
                <xsd:element ref="ns2:CustomAttrChoice01" minOccurs="0"/>
                <xsd:element ref="ns2:CustomAttrChoice02" minOccurs="0"/>
                <xsd:element ref="ns2:CustomAttrChoice03" minOccurs="0"/>
                <xsd:element ref="ns2:CustomAttrChoice04" minOccurs="0"/>
                <xsd:element ref="ns2:CustomAttrChoice05" minOccurs="0"/>
                <xsd:element ref="ns2:CustomAttrChoice06" minOccurs="0"/>
                <xsd:element ref="ns2:CustomAttrChoice07" minOccurs="0"/>
                <xsd:element ref="ns2:CustomAttrChoice08" minOccurs="0"/>
                <xsd:element ref="ns2:CustomAttrChoice09" minOccurs="0"/>
                <xsd:element ref="ns2:CustomAttrChoice10" minOccurs="0"/>
                <xsd:element ref="ns2:CustomAttrDateTime01" minOccurs="0"/>
                <xsd:element ref="ns2:CustomAttrDateTime02" minOccurs="0"/>
                <xsd:element ref="ns2:CustomAttrDateTime03" minOccurs="0"/>
                <xsd:element ref="ns2:CustomAttrDateTime04" minOccurs="0"/>
                <xsd:element ref="ns2:CustomAttrDateTime05" minOccurs="0"/>
                <xsd:element ref="ns2:CustomAttrDateTime06" minOccurs="0"/>
                <xsd:element ref="ns2:CustomAttrDateTime07" minOccurs="0"/>
                <xsd:element ref="ns2:CustomAttrDateTime08" minOccurs="0"/>
                <xsd:element ref="ns2:CustomAttrDateTime09" minOccurs="0"/>
                <xsd:element ref="ns2:CustomAttrDateTime10" minOccurs="0"/>
                <xsd:element ref="ns3:_dlc_DocId" minOccurs="0"/>
                <xsd:element ref="ns3:_dlc_DocIdUrl" minOccurs="0"/>
                <xsd:element ref="ns3:_dlc_DocIdPersistId" minOccurs="0"/>
                <xsd:element ref="ns4:MediaServiceMetadata" minOccurs="0"/>
                <xsd:element ref="ns4:MediaServiceFastMetadata" minOccurs="0"/>
                <xsd:element ref="ns4:MediaServiceObjectDetectorVersions" minOccurs="0"/>
                <xsd:element ref="ns4:MediaLengthInSeconds" minOccurs="0"/>
                <xsd:element ref="ns4:MediaServiceDateTaken" minOccurs="0"/>
                <xsd:element ref="ns4:MediaServiceLocation" minOccurs="0"/>
                <xsd:element ref="ns4:MediaServiceGenerationTime" minOccurs="0"/>
                <xsd:element ref="ns4:MediaServiceEventHashCode" minOccurs="0"/>
                <xsd:element ref="ns4:lcf76f155ced4ddcb4097134ff3c332f" minOccurs="0"/>
                <xsd:element ref="ns3:TaxCatchAll" minOccurs="0"/>
                <xsd:element ref="ns4:MediaServiceOCR" minOccurs="0"/>
                <xsd:element ref="ns2:SharedWithUsers" minOccurs="0"/>
                <xsd:element ref="ns2:SharedWithDetails" minOccurs="0"/>
                <xsd:element ref="ns4:MediaServiceSearchProperties" minOccurs="0"/>
                <xsd:element ref="ns4:ArchiverLinkFileType" minOccurs="0"/>
                <xsd:element ref="ns4: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305845-414b-41b5-b2ce-b7f15427f7dd" elementFormDefault="qualified">
    <xsd:import namespace="http://schemas.microsoft.com/office/2006/documentManagement/types"/>
    <xsd:import namespace="http://schemas.microsoft.com/office/infopath/2007/PartnerControls"/>
    <xsd:element name="Archiveable" ma:index="2" nillable="true" ma:displayName="すぐにアーカイブする" ma:default="0" ma:internalName="Archiveable">
      <xsd:simpleType>
        <xsd:restriction base="dms:Boolean"/>
      </xsd:simpleType>
    </xsd:element>
    <xsd:element name="AutoArchive" ma:index="3" nillable="true" ma:displayName="アーカイブ対象" ma:default="1" ma:internalName="AutoArchive">
      <xsd:simpleType>
        <xsd:restriction base="dms:Boolean"/>
      </xsd:simpleType>
    </xsd:element>
    <xsd:element name="RetentionDate" ma:index="4" nillable="true" ma:displayName="保存期限" ma:decimals="0" ma:internalName="RetentionDate" ma:percentage="FALSE">
      <xsd:simpleType>
        <xsd:restriction base="dms:Number">
          <xsd:minInclusive value="2000"/>
        </xsd:restriction>
      </xsd:simpleType>
    </xsd:element>
    <xsd:element name="DocumentLanguage" ma:index="5" nillable="true" ma:displayName="文書の言語" ma:default="ja" ma:format="Dropdown" ma:internalName="DocumentLanguage">
      <xsd:simpleType>
        <xsd:restriction base="dms:Choice">
          <xsd:enumeration value="ja"/>
          <xsd:enumeration value="en"/>
        </xsd:restriction>
      </xsd:simpleType>
    </xsd:element>
    <xsd:element name="CustomAttrString01" ma:index="6" nillable="true" ma:displayName="カスタム属性(文字列)01" ma:hidden="true" ma:internalName="CustomAttrString01" ma:readOnly="false">
      <xsd:simpleType>
        <xsd:restriction base="dms:Text">
          <xsd:maxLength value="255"/>
        </xsd:restriction>
      </xsd:simpleType>
    </xsd:element>
    <xsd:element name="CustomAttrString02" ma:index="7" nillable="true" ma:displayName="カスタム属性(文字列)02" ma:hidden="true" ma:internalName="CustomAttrString02" ma:readOnly="false">
      <xsd:simpleType>
        <xsd:restriction base="dms:Text">
          <xsd:maxLength value="255"/>
        </xsd:restriction>
      </xsd:simpleType>
    </xsd:element>
    <xsd:element name="CustomAttrString03" ma:index="8" nillable="true" ma:displayName="カスタム属性(文字列)03" ma:hidden="true" ma:internalName="CustomAttrString03" ma:readOnly="false">
      <xsd:simpleType>
        <xsd:restriction base="dms:Text">
          <xsd:maxLength value="255"/>
        </xsd:restriction>
      </xsd:simpleType>
    </xsd:element>
    <xsd:element name="CustomAttrString04" ma:index="9" nillable="true" ma:displayName="カスタム属性(文字列)04" ma:hidden="true" ma:internalName="CustomAttrString04" ma:readOnly="false">
      <xsd:simpleType>
        <xsd:restriction base="dms:Text">
          <xsd:maxLength value="255"/>
        </xsd:restriction>
      </xsd:simpleType>
    </xsd:element>
    <xsd:element name="CustomAttrString05" ma:index="10" nillable="true" ma:displayName="カスタム属性(文字列)05" ma:hidden="true" ma:internalName="CustomAttrString05" ma:readOnly="false">
      <xsd:simpleType>
        <xsd:restriction base="dms:Text">
          <xsd:maxLength value="255"/>
        </xsd:restriction>
      </xsd:simpleType>
    </xsd:element>
    <xsd:element name="CustomAttrString06" ma:index="11" nillable="true" ma:displayName="カスタム属性(文字列)06" ma:hidden="true" ma:internalName="CustomAttrString06" ma:readOnly="false">
      <xsd:simpleType>
        <xsd:restriction base="dms:Text">
          <xsd:maxLength value="255"/>
        </xsd:restriction>
      </xsd:simpleType>
    </xsd:element>
    <xsd:element name="CustomAttrString07" ma:index="12" nillable="true" ma:displayName="カスタム属性(文字列)07" ma:hidden="true" ma:internalName="CustomAttrString07" ma:readOnly="false">
      <xsd:simpleType>
        <xsd:restriction base="dms:Text">
          <xsd:maxLength value="255"/>
        </xsd:restriction>
      </xsd:simpleType>
    </xsd:element>
    <xsd:element name="CustomAttrString08" ma:index="13" nillable="true" ma:displayName="カスタム属性(文字列)08" ma:hidden="true" ma:internalName="CustomAttrString08" ma:readOnly="false">
      <xsd:simpleType>
        <xsd:restriction base="dms:Text">
          <xsd:maxLength value="255"/>
        </xsd:restriction>
      </xsd:simpleType>
    </xsd:element>
    <xsd:element name="CustomAttrString09" ma:index="14" nillable="true" ma:displayName="カスタム属性(文字列)09" ma:hidden="true" ma:internalName="CustomAttrString09" ma:readOnly="false">
      <xsd:simpleType>
        <xsd:restriction base="dms:Text">
          <xsd:maxLength value="255"/>
        </xsd:restriction>
      </xsd:simpleType>
    </xsd:element>
    <xsd:element name="CustomAttrString10" ma:index="15" nillable="true" ma:displayName="カスタム属性(文字列)10" ma:hidden="true" ma:internalName="CustomAttrString10" ma:readOnly="false">
      <xsd:simpleType>
        <xsd:restriction base="dms:Text">
          <xsd:maxLength value="255"/>
        </xsd:restriction>
      </xsd:simpleType>
    </xsd:element>
    <xsd:element name="CustomAttrChoice01" ma:index="16" nillable="true" ma:displayName="カスタム属性(選択肢)01" ma:format="Dropdown" ma:hidden="true" ma:internalName="CustomAttrChoice01" ma:readOnly="false">
      <xsd:simpleType>
        <xsd:restriction base="dms:Choice">
          <xsd:enumeration value="選択肢 #1 を入力してください"/>
          <xsd:enumeration value="選択肢 #2 を入力してください"/>
          <xsd:enumeration value="選択肢 #3 を入力してください"/>
        </xsd:restriction>
      </xsd:simpleType>
    </xsd:element>
    <xsd:element name="CustomAttrChoice02" ma:index="17" nillable="true" ma:displayName="カスタム属性(選択肢)02" ma:format="Dropdown" ma:hidden="true" ma:internalName="CustomAttrChoice02" ma:readOnly="false">
      <xsd:simpleType>
        <xsd:restriction base="dms:Choice">
          <xsd:enumeration value="選択肢 #1 を入力してください"/>
          <xsd:enumeration value="選択肢 #2 を入力してください"/>
          <xsd:enumeration value="選択肢 #3 を入力してください"/>
        </xsd:restriction>
      </xsd:simpleType>
    </xsd:element>
    <xsd:element name="CustomAttrChoice03" ma:index="18" nillable="true" ma:displayName="カスタム属性(選択肢)03" ma:format="Dropdown" ma:hidden="true" ma:internalName="CustomAttrChoice03" ma:readOnly="false">
      <xsd:simpleType>
        <xsd:restriction base="dms:Choice">
          <xsd:enumeration value="選択肢 #1 を入力してください"/>
          <xsd:enumeration value="選択肢 #2 を入力してください"/>
          <xsd:enumeration value="選択肢 #3 を入力してください"/>
        </xsd:restriction>
      </xsd:simpleType>
    </xsd:element>
    <xsd:element name="CustomAttrChoice04" ma:index="19" nillable="true" ma:displayName="カスタム属性(選択肢)04" ma:format="Dropdown" ma:hidden="true" ma:internalName="CustomAttrChoice04" ma:readOnly="false">
      <xsd:simpleType>
        <xsd:restriction base="dms:Choice">
          <xsd:enumeration value="選択肢 #1 を入力してください"/>
          <xsd:enumeration value="選択肢 #2 を入力してください"/>
          <xsd:enumeration value="選択肢 #3 を入力してください"/>
        </xsd:restriction>
      </xsd:simpleType>
    </xsd:element>
    <xsd:element name="CustomAttrChoice05" ma:index="20" nillable="true" ma:displayName="カスタム属性(選択肢)05" ma:format="Dropdown" ma:hidden="true" ma:internalName="CustomAttrChoice05" ma:readOnly="false">
      <xsd:simpleType>
        <xsd:restriction base="dms:Choice">
          <xsd:enumeration value="選択肢 #1 を入力してください"/>
          <xsd:enumeration value="選択肢 #2 を入力してください"/>
          <xsd:enumeration value="選択肢 #3 を入力してください"/>
        </xsd:restriction>
      </xsd:simpleType>
    </xsd:element>
    <xsd:element name="CustomAttrChoice06" ma:index="21" nillable="true" ma:displayName="カスタム属性(選択肢)06" ma:format="Dropdown" ma:hidden="true" ma:internalName="CustomAttrChoice06" ma:readOnly="false">
      <xsd:simpleType>
        <xsd:restriction base="dms:Choice">
          <xsd:enumeration value="選択肢 #1 を入力してください"/>
          <xsd:enumeration value="選択肢 #2 を入力してください"/>
          <xsd:enumeration value="選択肢 #3 を入力してください"/>
        </xsd:restriction>
      </xsd:simpleType>
    </xsd:element>
    <xsd:element name="CustomAttrChoice07" ma:index="22" nillable="true" ma:displayName="カスタム属性(選択肢)07" ma:format="Dropdown" ma:hidden="true" ma:internalName="CustomAttrChoice07" ma:readOnly="false">
      <xsd:simpleType>
        <xsd:restriction base="dms:Choice">
          <xsd:enumeration value="選択肢 #1 を入力してください"/>
          <xsd:enumeration value="選択肢 #2 を入力してください"/>
          <xsd:enumeration value="選択肢 #3 を入力してください"/>
        </xsd:restriction>
      </xsd:simpleType>
    </xsd:element>
    <xsd:element name="CustomAttrChoice08" ma:index="23" nillable="true" ma:displayName="カスタム属性(選択肢)08" ma:format="Dropdown" ma:hidden="true" ma:internalName="CustomAttrChoice08" ma:readOnly="false">
      <xsd:simpleType>
        <xsd:restriction base="dms:Choice">
          <xsd:enumeration value="選択肢 #1 を入力してください"/>
          <xsd:enumeration value="選択肢 #2 を入力してください"/>
          <xsd:enumeration value="選択肢 #3 を入力してください"/>
        </xsd:restriction>
      </xsd:simpleType>
    </xsd:element>
    <xsd:element name="CustomAttrChoice09" ma:index="24" nillable="true" ma:displayName="カスタム属性(選択肢)09" ma:format="Dropdown" ma:hidden="true" ma:internalName="CustomAttrChoice09" ma:readOnly="false">
      <xsd:simpleType>
        <xsd:restriction base="dms:Choice">
          <xsd:enumeration value="選択肢 #1 を入力してください"/>
          <xsd:enumeration value="選択肢 #2 を入力してください"/>
          <xsd:enumeration value="選択肢 #3 を入力してください"/>
        </xsd:restriction>
      </xsd:simpleType>
    </xsd:element>
    <xsd:element name="CustomAttrChoice10" ma:index="25" nillable="true" ma:displayName="カスタム属性(選択肢)10" ma:format="Dropdown" ma:hidden="true" ma:internalName="CustomAttrChoice10" ma:readOnly="false">
      <xsd:simpleType>
        <xsd:restriction base="dms:Choice">
          <xsd:enumeration value="選択肢 #1 を入力してください"/>
          <xsd:enumeration value="選択肢 #2 を入力してください"/>
          <xsd:enumeration value="選択肢 #3 を入力してください"/>
        </xsd:restriction>
      </xsd:simpleType>
    </xsd:element>
    <xsd:element name="CustomAttrDateTime01" ma:index="26" nillable="true" ma:displayName="カスタム属性(日付)01" ma:format="DateOnly" ma:hidden="true" ma:internalName="CustomAttrDateTime01" ma:readOnly="false">
      <xsd:simpleType>
        <xsd:restriction base="dms:DateTime"/>
      </xsd:simpleType>
    </xsd:element>
    <xsd:element name="CustomAttrDateTime02" ma:index="27" nillable="true" ma:displayName="カスタム属性(日付)02" ma:format="DateOnly" ma:hidden="true" ma:internalName="CustomAttrDateTime02" ma:readOnly="false">
      <xsd:simpleType>
        <xsd:restriction base="dms:DateTime"/>
      </xsd:simpleType>
    </xsd:element>
    <xsd:element name="CustomAttrDateTime03" ma:index="28" nillable="true" ma:displayName="カスタム属性(日付)03" ma:format="DateOnly" ma:hidden="true" ma:internalName="CustomAttrDateTime03" ma:readOnly="false">
      <xsd:simpleType>
        <xsd:restriction base="dms:DateTime"/>
      </xsd:simpleType>
    </xsd:element>
    <xsd:element name="CustomAttrDateTime04" ma:index="29" nillable="true" ma:displayName="カスタム属性(日付)04" ma:format="DateOnly" ma:hidden="true" ma:internalName="CustomAttrDateTime04" ma:readOnly="false">
      <xsd:simpleType>
        <xsd:restriction base="dms:DateTime"/>
      </xsd:simpleType>
    </xsd:element>
    <xsd:element name="CustomAttrDateTime05" ma:index="30" nillable="true" ma:displayName="カスタム属性(日付)05" ma:format="DateOnly" ma:hidden="true" ma:internalName="CustomAttrDateTime05" ma:readOnly="false">
      <xsd:simpleType>
        <xsd:restriction base="dms:DateTime"/>
      </xsd:simpleType>
    </xsd:element>
    <xsd:element name="CustomAttrDateTime06" ma:index="31" nillable="true" ma:displayName="カスタム属性(日付)06" ma:format="DateOnly" ma:hidden="true" ma:internalName="CustomAttrDateTime06" ma:readOnly="false">
      <xsd:simpleType>
        <xsd:restriction base="dms:DateTime"/>
      </xsd:simpleType>
    </xsd:element>
    <xsd:element name="CustomAttrDateTime07" ma:index="32" nillable="true" ma:displayName="カスタム属性(日付)07" ma:format="DateOnly" ma:hidden="true" ma:internalName="CustomAttrDateTime07" ma:readOnly="false">
      <xsd:simpleType>
        <xsd:restriction base="dms:DateTime"/>
      </xsd:simpleType>
    </xsd:element>
    <xsd:element name="CustomAttrDateTime08" ma:index="33" nillable="true" ma:displayName="カスタム属性(日付)08" ma:format="DateOnly" ma:hidden="true" ma:internalName="CustomAttrDateTime08" ma:readOnly="false">
      <xsd:simpleType>
        <xsd:restriction base="dms:DateTime"/>
      </xsd:simpleType>
    </xsd:element>
    <xsd:element name="CustomAttrDateTime09" ma:index="34" nillable="true" ma:displayName="カスタム属性(日付)09" ma:format="DateOnly" ma:hidden="true" ma:internalName="CustomAttrDateTime09" ma:readOnly="false">
      <xsd:simpleType>
        <xsd:restriction base="dms:DateTime"/>
      </xsd:simpleType>
    </xsd:element>
    <xsd:element name="CustomAttrDateTime10" ma:index="35" nillable="true" ma:displayName="カスタム属性(日付)10" ma:format="DateOnly" ma:hidden="true" ma:internalName="CustomAttrDateTime10" ma:readOnly="false">
      <xsd:simpleType>
        <xsd:restriction base="dms:DateTime"/>
      </xsd:simpleType>
    </xsd:element>
    <xsd:element name="SharedWithUsers" ma:index="57"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58" nillable="true" ma:displayName="共有相手の詳細情報"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a42e579-7687-4896-aa62-97aec13cddea" elementFormDefault="qualified">
    <xsd:import namespace="http://schemas.microsoft.com/office/2006/documentManagement/types"/>
    <xsd:import namespace="http://schemas.microsoft.com/office/infopath/2007/PartnerControls"/>
    <xsd:element name="_dlc_DocId" ma:index="40" nillable="true" ma:displayName="ドキュメント ID 値" ma:description="このアイテムに割り当てられているドキュメント ID の値です。" ma:indexed="true" ma:internalName="_dlc_DocId" ma:readOnly="true">
      <xsd:simpleType>
        <xsd:restriction base="dms:Text"/>
      </xsd:simpleType>
    </xsd:element>
    <xsd:element name="_dlc_DocIdUrl" ma:index="41" nillable="true" ma:displayName="ドキュメントID:" ma:description="このドキュメントへの常時接続リンクです。"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2" nillable="true" ma:displayName="ID を保持" ma:description="追加時に ID を保持します。" ma:hidden="true" ma:internalName="_dlc_DocIdPersistId" ma:readOnly="true">
      <xsd:simpleType>
        <xsd:restriction base="dms:Boolean"/>
      </xsd:simpleType>
    </xsd:element>
    <xsd:element name="TaxCatchAll" ma:index="55" nillable="true" ma:displayName="Taxonomy Catch All Column" ma:hidden="true" ma:list="{8eba5fdd-04ab-4f54-b4eb-afe9ecdf52a7}" ma:internalName="TaxCatchAll" ma:showField="CatchAllData" ma:web="7a42e579-7687-4896-aa62-97aec13cdde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374a403-08e6-48ab-ae8c-c59a822c0832" elementFormDefault="qualified">
    <xsd:import namespace="http://schemas.microsoft.com/office/2006/documentManagement/types"/>
    <xsd:import namespace="http://schemas.microsoft.com/office/infopath/2007/PartnerControls"/>
    <xsd:element name="MediaServiceMetadata" ma:index="45" nillable="true" ma:displayName="MediaServiceMetadata" ma:hidden="true" ma:internalName="MediaServiceMetadata" ma:readOnly="true">
      <xsd:simpleType>
        <xsd:restriction base="dms:Note"/>
      </xsd:simpleType>
    </xsd:element>
    <xsd:element name="MediaServiceFastMetadata" ma:index="46" nillable="true" ma:displayName="MediaServiceFastMetadata" ma:hidden="true" ma:internalName="MediaServiceFastMetadata" ma:readOnly="true">
      <xsd:simpleType>
        <xsd:restriction base="dms:Note"/>
      </xsd:simpleType>
    </xsd:element>
    <xsd:element name="MediaServiceObjectDetectorVersions" ma:index="47" nillable="true" ma:displayName="MediaServiceObjectDetectorVersions" ma:hidden="true" ma:indexed="true" ma:internalName="MediaServiceObjectDetectorVersions" ma:readOnly="true">
      <xsd:simpleType>
        <xsd:restriction base="dms:Text"/>
      </xsd:simpleType>
    </xsd:element>
    <xsd:element name="MediaLengthInSeconds" ma:index="48" nillable="true" ma:displayName="MediaLengthInSeconds" ma:hidden="true" ma:internalName="MediaLengthInSeconds" ma:readOnly="true">
      <xsd:simpleType>
        <xsd:restriction base="dms:Unknown"/>
      </xsd:simpleType>
    </xsd:element>
    <xsd:element name="MediaServiceDateTaken" ma:index="49" nillable="true" ma:displayName="MediaServiceDateTaken" ma:hidden="true" ma:indexed="true" ma:internalName="MediaServiceDateTaken" ma:readOnly="true">
      <xsd:simpleType>
        <xsd:restriction base="dms:Text"/>
      </xsd:simpleType>
    </xsd:element>
    <xsd:element name="MediaServiceLocation" ma:index="50" nillable="true" ma:displayName="Location" ma:indexed="true" ma:internalName="MediaServiceLocation" ma:readOnly="true">
      <xsd:simpleType>
        <xsd:restriction base="dms:Text"/>
      </xsd:simpleType>
    </xsd:element>
    <xsd:element name="MediaServiceGenerationTime" ma:index="51" nillable="true" ma:displayName="MediaServiceGenerationTime" ma:hidden="true" ma:internalName="MediaServiceGenerationTime" ma:readOnly="true">
      <xsd:simpleType>
        <xsd:restriction base="dms:Text"/>
      </xsd:simpleType>
    </xsd:element>
    <xsd:element name="MediaServiceEventHashCode" ma:index="52" nillable="true" ma:displayName="MediaServiceEventHashCode" ma:hidden="true" ma:internalName="MediaServiceEventHashCode" ma:readOnly="true">
      <xsd:simpleType>
        <xsd:restriction base="dms:Text"/>
      </xsd:simpleType>
    </xsd:element>
    <xsd:element name="lcf76f155ced4ddcb4097134ff3c332f" ma:index="54" nillable="true" ma:taxonomy="true" ma:internalName="lcf76f155ced4ddcb4097134ff3c332f" ma:taxonomyFieldName="MediaServiceImageTags" ma:displayName="画像タグ" ma:readOnly="false" ma:fieldId="{5cf76f15-5ced-4ddc-b409-7134ff3c332f}" ma:taxonomyMulti="true" ma:sspId="7c342a8c-b427-4ddf-ac8c-7978289b67cc" ma:termSetId="09814cd3-568e-fe90-9814-8d621ff8fb84" ma:anchorId="fba54fb3-c3e1-fe81-a776-ca4b69148c4d" ma:open="true" ma:isKeyword="false">
      <xsd:complexType>
        <xsd:sequence>
          <xsd:element ref="pc:Terms" minOccurs="0" maxOccurs="1"/>
        </xsd:sequence>
      </xsd:complexType>
    </xsd:element>
    <xsd:element name="MediaServiceOCR" ma:index="56" nillable="true" ma:displayName="Extracted Text" ma:internalName="MediaServiceOCR" ma:readOnly="true">
      <xsd:simpleType>
        <xsd:restriction base="dms:Note">
          <xsd:maxLength value="255"/>
        </xsd:restriction>
      </xsd:simpleType>
    </xsd:element>
    <xsd:element name="MediaServiceSearchProperties" ma:index="59" nillable="true" ma:displayName="MediaServiceSearchProperties" ma:hidden="true" ma:internalName="MediaServiceSearchProperties" ma:readOnly="true">
      <xsd:simpleType>
        <xsd:restriction base="dms:Note"/>
      </xsd:simpleType>
    </xsd:element>
    <xsd:element name="ArchiverLinkFileType" ma:index="60" nillable="true" ma:displayName="ArchiverLinkFileType" ma:hidden="true" ma:internalName="ArchiverLinkFileType">
      <xsd:simpleType>
        <xsd:restriction base="dms:Text"/>
      </xsd:simpleType>
    </xsd:element>
    <xsd:element name="MediaServiceBillingMetadata" ma:index="61"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3" ma:displayName="コンテンツ タイプ"/>
        <xsd:element ref="dc:title" minOccurs="0" maxOccurs="1" ma:index="1"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CustomAttrDateTime04 xmlns="f4305845-414b-41b5-b2ce-b7f15427f7dd" xsi:nil="true"/>
    <CustomAttrDateTime09 xmlns="f4305845-414b-41b5-b2ce-b7f15427f7dd" xsi:nil="true"/>
    <CustomAttrString10 xmlns="f4305845-414b-41b5-b2ce-b7f15427f7dd" xsi:nil="true"/>
    <CustomAttrString05 xmlns="f4305845-414b-41b5-b2ce-b7f15427f7dd" xsi:nil="true"/>
    <CustomAttrChoice07 xmlns="f4305845-414b-41b5-b2ce-b7f15427f7dd" xsi:nil="true"/>
    <CustomAttrDateTime10 xmlns="f4305845-414b-41b5-b2ce-b7f15427f7dd" xsi:nil="true"/>
    <AutoArchive xmlns="f4305845-414b-41b5-b2ce-b7f15427f7dd">true</AutoArchive>
    <CustomAttrDateTime05 xmlns="f4305845-414b-41b5-b2ce-b7f15427f7dd" xsi:nil="true"/>
    <CustomAttrChoice10 xmlns="f4305845-414b-41b5-b2ce-b7f15427f7dd" xsi:nil="true"/>
    <Archiveable xmlns="f4305845-414b-41b5-b2ce-b7f15427f7dd">false</Archiveable>
    <CustomAttrString01 xmlns="f4305845-414b-41b5-b2ce-b7f15427f7dd" xsi:nil="true"/>
    <ArchiverLinkFileType xmlns="4374a403-08e6-48ab-ae8c-c59a822c0832" xsi:nil="true"/>
    <RetentionDate xmlns="f4305845-414b-41b5-b2ce-b7f15427f7dd" xsi:nil="true"/>
    <CustomAttrDateTime01 xmlns="f4305845-414b-41b5-b2ce-b7f15427f7dd" xsi:nil="true"/>
    <CustomAttrDateTime06 xmlns="f4305845-414b-41b5-b2ce-b7f15427f7dd" xsi:nil="true"/>
    <DocumentLanguage xmlns="f4305845-414b-41b5-b2ce-b7f15427f7dd">ja</DocumentLanguage>
    <CustomAttrString06 xmlns="f4305845-414b-41b5-b2ce-b7f15427f7dd" xsi:nil="true"/>
    <CustomAttrChoice01 xmlns="f4305845-414b-41b5-b2ce-b7f15427f7dd" xsi:nil="true"/>
    <CustomAttrChoice04 xmlns="f4305845-414b-41b5-b2ce-b7f15427f7dd" xsi:nil="true"/>
    <TaxCatchAll xmlns="7a42e579-7687-4896-aa62-97aec13cddea" xsi:nil="true"/>
    <CustomAttrDateTime02 xmlns="f4305845-414b-41b5-b2ce-b7f15427f7dd" xsi:nil="true"/>
    <CustomAttrDateTime07 xmlns="f4305845-414b-41b5-b2ce-b7f15427f7dd" xsi:nil="true"/>
    <CustomAttrString02 xmlns="f4305845-414b-41b5-b2ce-b7f15427f7dd" xsi:nil="true"/>
    <CustomAttrString07 xmlns="f4305845-414b-41b5-b2ce-b7f15427f7dd" xsi:nil="true"/>
    <CustomAttrString08 xmlns="f4305845-414b-41b5-b2ce-b7f15427f7dd" xsi:nil="true"/>
    <CustomAttrChoice02 xmlns="f4305845-414b-41b5-b2ce-b7f15427f7dd" xsi:nil="true"/>
    <CustomAttrChoice05 xmlns="f4305845-414b-41b5-b2ce-b7f15427f7dd" xsi:nil="true"/>
    <CustomAttrChoice08 xmlns="f4305845-414b-41b5-b2ce-b7f15427f7dd" xsi:nil="true"/>
    <CustomAttrDateTime03 xmlns="f4305845-414b-41b5-b2ce-b7f15427f7dd" xsi:nil="true"/>
    <CustomAttrDateTime08 xmlns="f4305845-414b-41b5-b2ce-b7f15427f7dd" xsi:nil="true"/>
    <lcf76f155ced4ddcb4097134ff3c332f xmlns="4374a403-08e6-48ab-ae8c-c59a822c0832">
      <Terms xmlns="http://schemas.microsoft.com/office/infopath/2007/PartnerControls"/>
    </lcf76f155ced4ddcb4097134ff3c332f>
    <CustomAttrString03 xmlns="f4305845-414b-41b5-b2ce-b7f15427f7dd" xsi:nil="true"/>
    <CustomAttrString04 xmlns="f4305845-414b-41b5-b2ce-b7f15427f7dd" xsi:nil="true"/>
    <CustomAttrString09 xmlns="f4305845-414b-41b5-b2ce-b7f15427f7dd" xsi:nil="true"/>
    <CustomAttrChoice03 xmlns="f4305845-414b-41b5-b2ce-b7f15427f7dd" xsi:nil="true"/>
    <CustomAttrChoice06 xmlns="f4305845-414b-41b5-b2ce-b7f15427f7dd" xsi:nil="true"/>
    <CustomAttrChoice09 xmlns="f4305845-414b-41b5-b2ce-b7f15427f7dd" xsi:nil="true"/>
    <_dlc_DocId xmlns="7a42e579-7687-4896-aa62-97aec13cddea">ZQFRXJ4FYE2M-1850292635-1774757</_dlc_DocId>
    <_dlc_DocIdUrl xmlns="7a42e579-7687-4896-aa62-97aec13cddea">
      <Url>https://fujifilm0.sharepoint.com/sites/jp-dms-ff36/04/_layouts/15/DocIdRedir.aspx?ID=ZQFRXJ4FYE2M-1850292635-1774757</Url>
      <Description>ZQFRXJ4FYE2M-1850292635-1774757</Description>
    </_dlc_DocIdUrl>
  </documentManagement>
</p:properties>
</file>

<file path=customXml/itemProps1.xml><?xml version="1.0" encoding="utf-8"?>
<ds:datastoreItem xmlns:ds="http://schemas.openxmlformats.org/officeDocument/2006/customXml" ds:itemID="{B318388F-5583-47FF-87B8-F1178978D9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305845-414b-41b5-b2ce-b7f15427f7dd"/>
    <ds:schemaRef ds:uri="7a42e579-7687-4896-aa62-97aec13cddea"/>
    <ds:schemaRef ds:uri="4374a403-08e6-48ab-ae8c-c59a822c08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AA0054-DD30-425B-892A-F8711C99A68F}">
  <ds:schemaRefs>
    <ds:schemaRef ds:uri="http://schemas.microsoft.com/sharepoint/events"/>
  </ds:schemaRefs>
</ds:datastoreItem>
</file>

<file path=customXml/itemProps3.xml><?xml version="1.0" encoding="utf-8"?>
<ds:datastoreItem xmlns:ds="http://schemas.openxmlformats.org/officeDocument/2006/customXml" ds:itemID="{3C357CA5-D9E4-4DA0-99E3-9073B5D72EE6}">
  <ds:schemaRefs>
    <ds:schemaRef ds:uri="http://schemas.microsoft.com/sharepoint/v3/contenttype/forms"/>
  </ds:schemaRefs>
</ds:datastoreItem>
</file>

<file path=customXml/itemProps4.xml><?xml version="1.0" encoding="utf-8"?>
<ds:datastoreItem xmlns:ds="http://schemas.openxmlformats.org/officeDocument/2006/customXml" ds:itemID="{32654751-2F31-4C0A-AA21-A332C2FF44E1}">
  <ds:schemaRefs>
    <ds:schemaRef ds:uri="http://schemas.microsoft.com/office/2006/metadata/properties"/>
    <ds:schemaRef ds:uri="http://schemas.microsoft.com/office/infopath/2007/PartnerControls"/>
    <ds:schemaRef ds:uri="f4305845-414b-41b5-b2ce-b7f15427f7dd"/>
    <ds:schemaRef ds:uri="4374a403-08e6-48ab-ae8c-c59a822c0832"/>
    <ds:schemaRef ds:uri="7a42e579-7687-4896-aa62-97aec13cddea"/>
  </ds:schemaRefs>
</ds:datastoreItem>
</file>

<file path=docProps/app.xml><?xml version="1.0" encoding="utf-8"?>
<Properties xmlns="http://schemas.openxmlformats.org/officeDocument/2006/extended-properties" xmlns:vt="http://schemas.openxmlformats.org/officeDocument/2006/docPropsVTypes">
  <Template>Office Theme</Template>
  <TotalTime>631</TotalTime>
  <Words>2081</Words>
  <Application>Microsoft Office PowerPoint</Application>
  <PresentationFormat>画面に合わせる (4:3)</PresentationFormat>
  <Paragraphs>204</Paragraphs>
  <Slides>11</Slides>
  <Notes>11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11</vt:i4>
      </vt:variant>
    </vt:vector>
  </HeadingPairs>
  <TitlesOfParts>
    <vt:vector size="21" baseType="lpstr">
      <vt:lpstr>HG丸ｺﾞｼｯｸM-PRO</vt:lpstr>
      <vt:lpstr>ＭＳ Ｐゴシック</vt:lpstr>
      <vt:lpstr>ＭＳ ゴシック</vt:lpstr>
      <vt:lpstr>ヒラギノ角ゴ Pro W3</vt:lpstr>
      <vt:lpstr>游ゴシック</vt:lpstr>
      <vt:lpstr>Arial</vt:lpstr>
      <vt:lpstr>Calibri</vt:lpstr>
      <vt:lpstr>Calibri Light</vt:lpstr>
      <vt:lpstr>Times New Roman</vt:lpstr>
      <vt:lpstr>Office テーマ</vt:lpstr>
      <vt:lpstr>New危険体感研修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様々な刺激に対し各人は、それぞれの プログラムで反応する</vt:lpstr>
      <vt:lpstr>PowerPoint プレゼンテーション</vt:lpstr>
      <vt:lpstr>　「危険体感」研修の狙い</vt:lpstr>
      <vt:lpstr>「危険体感」プログラムフロー</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危険体感研修</dc:title>
  <dc:creator>椙﨑　俊彦</dc:creator>
  <cp:lastModifiedBy>光郎 鎌田</cp:lastModifiedBy>
  <cp:revision>33</cp:revision>
  <dcterms:created xsi:type="dcterms:W3CDTF">2025-02-14T05:15:22Z</dcterms:created>
  <dcterms:modified xsi:type="dcterms:W3CDTF">2026-06-22T00:11:48Z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0x010100EDD0ECE172EDB142B5548E7F6B1A64E7008657EA43D1EC834D90D7DCC85E1B576F</vt:lpwstr>
  </property>
  <property fmtid="{D5CDD505-2E9C-101B-9397-08002B2CF9AE}" pid="3" name="_dlc_DocIdItemGuid">
    <vt:lpwstr>20cd9837-4cf8-4f7e-a7d4-88b3499ef786</vt:lpwstr>
  </property>
  <property fmtid="{D5CDD505-2E9C-101B-9397-08002B2CF9AE}" pid="4" name="MediaServiceImageTags">
    <vt:lpwstr/>
  </property>
</Properties>
</file>